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</p:sldMasterIdLst>
  <p:notesMasterIdLst>
    <p:notesMasterId r:id="rId43"/>
  </p:notesMasterIdLst>
  <p:sldIdLst>
    <p:sldId id="256" r:id="rId2"/>
    <p:sldId id="258" r:id="rId3"/>
    <p:sldId id="308" r:id="rId4"/>
    <p:sldId id="312" r:id="rId5"/>
    <p:sldId id="313" r:id="rId6"/>
    <p:sldId id="314" r:id="rId7"/>
    <p:sldId id="315" r:id="rId8"/>
    <p:sldId id="316" r:id="rId9"/>
    <p:sldId id="317" r:id="rId10"/>
    <p:sldId id="326" r:id="rId11"/>
    <p:sldId id="329" r:id="rId12"/>
    <p:sldId id="330" r:id="rId13"/>
    <p:sldId id="327" r:id="rId14"/>
    <p:sldId id="334" r:id="rId15"/>
    <p:sldId id="331" r:id="rId16"/>
    <p:sldId id="332" r:id="rId17"/>
    <p:sldId id="333" r:id="rId18"/>
    <p:sldId id="335" r:id="rId19"/>
    <p:sldId id="336" r:id="rId20"/>
    <p:sldId id="337" r:id="rId21"/>
    <p:sldId id="260" r:id="rId22"/>
    <p:sldId id="261" r:id="rId23"/>
    <p:sldId id="259" r:id="rId24"/>
    <p:sldId id="262" r:id="rId25"/>
    <p:sldId id="272" r:id="rId26"/>
    <p:sldId id="310" r:id="rId27"/>
    <p:sldId id="311" r:id="rId28"/>
    <p:sldId id="270" r:id="rId29"/>
    <p:sldId id="263" r:id="rId30"/>
    <p:sldId id="340" r:id="rId31"/>
    <p:sldId id="319" r:id="rId32"/>
    <p:sldId id="318" r:id="rId33"/>
    <p:sldId id="320" r:id="rId34"/>
    <p:sldId id="321" r:id="rId35"/>
    <p:sldId id="338" r:id="rId36"/>
    <p:sldId id="322" r:id="rId37"/>
    <p:sldId id="339" r:id="rId38"/>
    <p:sldId id="328" r:id="rId39"/>
    <p:sldId id="323" r:id="rId40"/>
    <p:sldId id="325" r:id="rId41"/>
    <p:sldId id="341" r:id="rId4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0559"/>
    <a:srgbClr val="91753A"/>
    <a:srgbClr val="A15433"/>
    <a:srgbClr val="C96C42"/>
    <a:srgbClr val="77AD40"/>
    <a:srgbClr val="E57C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F35E9A0-F5DE-423E-92C6-9674A728A259}">
  <a:tblStyle styleId="{7F35E9A0-F5DE-423E-92C6-9674A728A25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037820D-D39F-4F20-9AAB-928243BE355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–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05" autoAdjust="0"/>
    <p:restoredTop sz="94650"/>
  </p:normalViewPr>
  <p:slideViewPr>
    <p:cSldViewPr snapToGrid="0">
      <p:cViewPr varScale="1">
        <p:scale>
          <a:sx n="103" d="100"/>
          <a:sy n="103" d="100"/>
        </p:scale>
        <p:origin x="43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51313689a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51313689a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84491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3781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869b490b25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869b490b25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31279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07196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50e72166e3_0_339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50e72166e3_0_339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43893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82749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869b490b25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869b490b25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41187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869b490b25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869b490b25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63833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869b490b25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869b490b25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22566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869b490b25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869b490b25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5506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869b490b25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869b490b25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62299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869b490b25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869b490b25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98811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869b490b25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869b490b25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9639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83820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869b490b25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869b490b25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91643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0040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593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4640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4425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784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6825" y="1014950"/>
            <a:ext cx="5730300" cy="263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706857" y="3652750"/>
            <a:ext cx="5730300" cy="475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2" hasCustomPrompt="1"/>
          </p:nvPr>
        </p:nvSpPr>
        <p:spPr>
          <a:xfrm>
            <a:off x="811815" y="1337907"/>
            <a:ext cx="667500" cy="4845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3" hasCustomPrompt="1"/>
          </p:nvPr>
        </p:nvSpPr>
        <p:spPr>
          <a:xfrm>
            <a:off x="3660352" y="1337907"/>
            <a:ext cx="667500" cy="4845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4" hasCustomPrompt="1"/>
          </p:nvPr>
        </p:nvSpPr>
        <p:spPr>
          <a:xfrm>
            <a:off x="811815" y="2483396"/>
            <a:ext cx="667500" cy="4845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5" hasCustomPrompt="1"/>
          </p:nvPr>
        </p:nvSpPr>
        <p:spPr>
          <a:xfrm>
            <a:off x="3660352" y="2482988"/>
            <a:ext cx="667500" cy="4845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6" hasCustomPrompt="1"/>
          </p:nvPr>
        </p:nvSpPr>
        <p:spPr>
          <a:xfrm>
            <a:off x="811815" y="3628861"/>
            <a:ext cx="667500" cy="4845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7" hasCustomPrompt="1"/>
          </p:nvPr>
        </p:nvSpPr>
        <p:spPr>
          <a:xfrm>
            <a:off x="3660352" y="3628068"/>
            <a:ext cx="667500" cy="4845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720000" y="1800194"/>
            <a:ext cx="26235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8"/>
          </p:nvPr>
        </p:nvSpPr>
        <p:spPr>
          <a:xfrm>
            <a:off x="720000" y="2945548"/>
            <a:ext cx="26235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9"/>
          </p:nvPr>
        </p:nvSpPr>
        <p:spPr>
          <a:xfrm>
            <a:off x="720000" y="4090901"/>
            <a:ext cx="26235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3"/>
          </p:nvPr>
        </p:nvSpPr>
        <p:spPr>
          <a:xfrm>
            <a:off x="3568538" y="1801694"/>
            <a:ext cx="26235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4"/>
          </p:nvPr>
        </p:nvSpPr>
        <p:spPr>
          <a:xfrm>
            <a:off x="3568538" y="2945871"/>
            <a:ext cx="26235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5"/>
          </p:nvPr>
        </p:nvSpPr>
        <p:spPr>
          <a:xfrm>
            <a:off x="3568538" y="4090951"/>
            <a:ext cx="26235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5325525" y="681800"/>
            <a:ext cx="29745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1"/>
          </p:nvPr>
        </p:nvSpPr>
        <p:spPr>
          <a:xfrm>
            <a:off x="5325525" y="1318700"/>
            <a:ext cx="2974500" cy="9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>
            <a:spLocks noGrp="1"/>
          </p:cNvSpPr>
          <p:nvPr>
            <p:ph type="pic" idx="2"/>
          </p:nvPr>
        </p:nvSpPr>
        <p:spPr>
          <a:xfrm>
            <a:off x="718950" y="528450"/>
            <a:ext cx="2366400" cy="4075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15"/>
          <p:cNvSpPr>
            <a:spLocks noGrp="1"/>
          </p:cNvSpPr>
          <p:nvPr>
            <p:ph type="pic" idx="3"/>
          </p:nvPr>
        </p:nvSpPr>
        <p:spPr>
          <a:xfrm>
            <a:off x="3239650" y="2571975"/>
            <a:ext cx="5191200" cy="20322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15"/>
          <p:cNvSpPr>
            <a:spLocks noGrp="1"/>
          </p:cNvSpPr>
          <p:nvPr>
            <p:ph type="pic" idx="4"/>
          </p:nvPr>
        </p:nvSpPr>
        <p:spPr>
          <a:xfrm>
            <a:off x="3239650" y="528450"/>
            <a:ext cx="1921200" cy="19212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ubTitle" idx="1"/>
          </p:nvPr>
        </p:nvSpPr>
        <p:spPr>
          <a:xfrm>
            <a:off x="720000" y="2768572"/>
            <a:ext cx="2305500" cy="18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2"/>
          </p:nvPr>
        </p:nvSpPr>
        <p:spPr>
          <a:xfrm>
            <a:off x="3419221" y="2768572"/>
            <a:ext cx="2305500" cy="18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subTitle" idx="3"/>
          </p:nvPr>
        </p:nvSpPr>
        <p:spPr>
          <a:xfrm>
            <a:off x="6118448" y="2768572"/>
            <a:ext cx="2305500" cy="18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4"/>
          </p:nvPr>
        </p:nvSpPr>
        <p:spPr>
          <a:xfrm>
            <a:off x="720000" y="2073346"/>
            <a:ext cx="23055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5"/>
          </p:nvPr>
        </p:nvSpPr>
        <p:spPr>
          <a:xfrm>
            <a:off x="3419222" y="2073346"/>
            <a:ext cx="23055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ubTitle" idx="6"/>
          </p:nvPr>
        </p:nvSpPr>
        <p:spPr>
          <a:xfrm>
            <a:off x="6118444" y="2073346"/>
            <a:ext cx="23055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1"/>
          </p:nvPr>
        </p:nvSpPr>
        <p:spPr>
          <a:xfrm>
            <a:off x="1237475" y="1735625"/>
            <a:ext cx="32643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2"/>
          </p:nvPr>
        </p:nvSpPr>
        <p:spPr>
          <a:xfrm>
            <a:off x="5180522" y="1735625"/>
            <a:ext cx="32643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3"/>
          </p:nvPr>
        </p:nvSpPr>
        <p:spPr>
          <a:xfrm>
            <a:off x="1237475" y="3396200"/>
            <a:ext cx="32643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4"/>
          </p:nvPr>
        </p:nvSpPr>
        <p:spPr>
          <a:xfrm>
            <a:off x="5180522" y="3396200"/>
            <a:ext cx="32643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ubTitle" idx="5"/>
          </p:nvPr>
        </p:nvSpPr>
        <p:spPr>
          <a:xfrm>
            <a:off x="1237476" y="1242775"/>
            <a:ext cx="32643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6"/>
          </p:nvPr>
        </p:nvSpPr>
        <p:spPr>
          <a:xfrm>
            <a:off x="1237476" y="2903475"/>
            <a:ext cx="32643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7"/>
          </p:nvPr>
        </p:nvSpPr>
        <p:spPr>
          <a:xfrm>
            <a:off x="5180495" y="1242775"/>
            <a:ext cx="32643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8"/>
          </p:nvPr>
        </p:nvSpPr>
        <p:spPr>
          <a:xfrm>
            <a:off x="5180495" y="2903475"/>
            <a:ext cx="32643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1"/>
          </p:nvPr>
        </p:nvSpPr>
        <p:spPr>
          <a:xfrm>
            <a:off x="720000" y="1557760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subTitle" idx="2"/>
          </p:nvPr>
        </p:nvSpPr>
        <p:spPr>
          <a:xfrm>
            <a:off x="3455250" y="1557760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3"/>
          </p:nvPr>
        </p:nvSpPr>
        <p:spPr>
          <a:xfrm>
            <a:off x="7200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4"/>
          </p:nvPr>
        </p:nvSpPr>
        <p:spPr>
          <a:xfrm>
            <a:off x="345525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5"/>
          </p:nvPr>
        </p:nvSpPr>
        <p:spPr>
          <a:xfrm>
            <a:off x="6190500" y="1557760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6"/>
          </p:nvPr>
        </p:nvSpPr>
        <p:spPr>
          <a:xfrm>
            <a:off x="61905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7"/>
          </p:nvPr>
        </p:nvSpPr>
        <p:spPr>
          <a:xfrm>
            <a:off x="720000" y="1260075"/>
            <a:ext cx="2233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8"/>
          </p:nvPr>
        </p:nvSpPr>
        <p:spPr>
          <a:xfrm>
            <a:off x="3455250" y="1260075"/>
            <a:ext cx="2231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9"/>
          </p:nvPr>
        </p:nvSpPr>
        <p:spPr>
          <a:xfrm>
            <a:off x="6190500" y="1260075"/>
            <a:ext cx="2231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subTitle" idx="13"/>
          </p:nvPr>
        </p:nvSpPr>
        <p:spPr>
          <a:xfrm>
            <a:off x="720000" y="3139551"/>
            <a:ext cx="2233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4"/>
          </p:nvPr>
        </p:nvSpPr>
        <p:spPr>
          <a:xfrm>
            <a:off x="3455250" y="3139556"/>
            <a:ext cx="2231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subTitle" idx="15"/>
          </p:nvPr>
        </p:nvSpPr>
        <p:spPr>
          <a:xfrm>
            <a:off x="6190500" y="3139556"/>
            <a:ext cx="2231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1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 rotWithShape="1">
          <a:blip r:embed="rId3">
            <a:alphaModFix amt="50000"/>
          </a:blip>
          <a:srcRect l="3760" t="24024" r="-3759" b="35207"/>
          <a:stretch/>
        </p:blipFill>
        <p:spPr>
          <a:xfrm>
            <a:off x="609875" y="3147025"/>
            <a:ext cx="7924273" cy="199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2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 amt="50000"/>
          </a:blip>
          <a:srcRect l="8470" t="8868" r="6314" b="8868"/>
          <a:stretch/>
        </p:blipFill>
        <p:spPr>
          <a:xfrm>
            <a:off x="7329275" y="1961425"/>
            <a:ext cx="3176325" cy="373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 rotWithShape="1">
          <a:blip r:embed="rId3">
            <a:alphaModFix amt="50000"/>
          </a:blip>
          <a:srcRect l="8470" t="8868" r="6314" b="8868"/>
          <a:stretch/>
        </p:blipFill>
        <p:spPr>
          <a:xfrm>
            <a:off x="5562152" y="-1468637"/>
            <a:ext cx="3581850" cy="421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 rotWithShape="1">
          <a:blip r:embed="rId3">
            <a:alphaModFix amt="50000"/>
          </a:blip>
          <a:srcRect l="8470" t="8868" r="6314" b="8868"/>
          <a:stretch/>
        </p:blipFill>
        <p:spPr>
          <a:xfrm flipH="1">
            <a:off x="-745802" y="0"/>
            <a:ext cx="2722026" cy="319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 rotWithShape="1">
          <a:blip r:embed="rId3">
            <a:alphaModFix amt="50000"/>
          </a:blip>
          <a:srcRect l="8470" t="8868" r="6314" b="8868"/>
          <a:stretch/>
        </p:blipFill>
        <p:spPr>
          <a:xfrm flipH="1">
            <a:off x="-142575" y="2639638"/>
            <a:ext cx="3581850" cy="421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69437" y="1309100"/>
            <a:ext cx="42225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752063" y="1582492"/>
            <a:ext cx="1266000" cy="1120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Phudu SemiBold"/>
              <a:buNone/>
              <a:defRPr b="0">
                <a:latin typeface="Phudu SemiBold"/>
                <a:ea typeface="Phudu SemiBold"/>
                <a:cs typeface="Phudu SemiBold"/>
                <a:sym typeface="Phudu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4225899" y="2488100"/>
            <a:ext cx="2505600" cy="15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713225" y="2488100"/>
            <a:ext cx="2505600" cy="15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713225" y="1987576"/>
            <a:ext cx="2505600" cy="5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4225900" y="1987576"/>
            <a:ext cx="2505600" cy="5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4135975" y="1028550"/>
            <a:ext cx="3254400" cy="115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4135975" y="230570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>
            <a:spLocks noGrp="1"/>
          </p:cNvSpPr>
          <p:nvPr>
            <p:ph type="pic" idx="2"/>
          </p:nvPr>
        </p:nvSpPr>
        <p:spPr>
          <a:xfrm>
            <a:off x="1034025" y="539550"/>
            <a:ext cx="2709300" cy="40644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hudu"/>
              <a:buNone/>
              <a:defRPr sz="3000" b="1">
                <a:solidFill>
                  <a:schemeClr val="dk1"/>
                </a:solidFill>
                <a:latin typeface="Phudu"/>
                <a:ea typeface="Phudu"/>
                <a:cs typeface="Phudu"/>
                <a:sym typeface="Phud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akra Petch"/>
              <a:buChar char="●"/>
              <a:defRPr sz="12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akra Petch"/>
              <a:buChar char="○"/>
              <a:defRPr sz="12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akra Petch"/>
              <a:buChar char="■"/>
              <a:defRPr sz="12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akra Petch"/>
              <a:buChar char="●"/>
              <a:defRPr sz="12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akra Petch"/>
              <a:buChar char="○"/>
              <a:defRPr sz="12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akra Petch"/>
              <a:buChar char="■"/>
              <a:defRPr sz="12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akra Petch"/>
              <a:buChar char="●"/>
              <a:defRPr sz="12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akra Petch"/>
              <a:buChar char="○"/>
              <a:defRPr sz="12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akra Petch"/>
              <a:buChar char="■"/>
              <a:defRPr sz="12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7" r:id="rId16"/>
    <p:sldLayoutId id="2147483668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jp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0659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6"/>
          <p:cNvPicPr preferRelativeResize="0"/>
          <p:nvPr/>
        </p:nvPicPr>
        <p:blipFill rotWithShape="1">
          <a:blip r:embed="rId3">
            <a:alphaModFix amt="50000"/>
          </a:blip>
          <a:srcRect t="10862" b="48424"/>
          <a:stretch/>
        </p:blipFill>
        <p:spPr>
          <a:xfrm>
            <a:off x="2557200" y="3486250"/>
            <a:ext cx="6586800" cy="16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6"/>
          <p:cNvSpPr txBox="1">
            <a:spLocks noGrp="1"/>
          </p:cNvSpPr>
          <p:nvPr>
            <p:ph type="subTitle" idx="1"/>
          </p:nvPr>
        </p:nvSpPr>
        <p:spPr>
          <a:xfrm>
            <a:off x="1706825" y="3248349"/>
            <a:ext cx="5730300" cy="13608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Zhang </a:t>
            </a:r>
            <a:r>
              <a:rPr lang="en-US" dirty="0" err="1"/>
              <a:t>Runmin</a:t>
            </a:r>
            <a:r>
              <a:rPr lang="en-US" dirty="0"/>
              <a:t>	119020073  Zhou </a:t>
            </a:r>
            <a:r>
              <a:rPr lang="en-US" dirty="0" err="1"/>
              <a:t>Xitong</a:t>
            </a:r>
            <a:r>
              <a:rPr lang="en-US" dirty="0"/>
              <a:t>	120030067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Yu Kangqi             	121090735  Gu </a:t>
            </a:r>
            <a:r>
              <a:rPr lang="en-US" dirty="0" err="1"/>
              <a:t>Tianxia</a:t>
            </a:r>
            <a:r>
              <a:rPr lang="en-US" dirty="0"/>
              <a:t>	121090146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Xiang </a:t>
            </a:r>
            <a:r>
              <a:rPr lang="en-US" dirty="0" err="1"/>
              <a:t>Chuyi</a:t>
            </a:r>
            <a:r>
              <a:rPr lang="en-US" dirty="0"/>
              <a:t>	121090630  Di </a:t>
            </a:r>
            <a:r>
              <a:rPr lang="en-US" dirty="0" err="1"/>
              <a:t>Xinyue</a:t>
            </a:r>
            <a:r>
              <a:rPr lang="en-US" dirty="0"/>
              <a:t>              	121020039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Chen </a:t>
            </a:r>
            <a:r>
              <a:rPr lang="en-US" dirty="0" err="1"/>
              <a:t>Bingshang</a:t>
            </a:r>
            <a:r>
              <a:rPr lang="en-US" dirty="0"/>
              <a:t>         	121090026  Zhan </a:t>
            </a:r>
            <a:r>
              <a:rPr lang="en-US" dirty="0" err="1"/>
              <a:t>Yufei</a:t>
            </a:r>
            <a:r>
              <a:rPr lang="en-US" dirty="0"/>
              <a:t>           	121090759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Lou Nan		121090380  Chen Nuo	121020014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45" name="Google Shape;145;p26"/>
          <p:cNvPicPr preferRelativeResize="0"/>
          <p:nvPr/>
        </p:nvPicPr>
        <p:blipFill rotWithShape="1">
          <a:blip r:embed="rId3">
            <a:alphaModFix amt="50000"/>
          </a:blip>
          <a:srcRect t="53025" b="22039"/>
          <a:stretch/>
        </p:blipFill>
        <p:spPr>
          <a:xfrm>
            <a:off x="0" y="0"/>
            <a:ext cx="6586800" cy="101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 txBox="1">
            <a:spLocks noGrp="1"/>
          </p:cNvSpPr>
          <p:nvPr>
            <p:ph type="ctrTitle"/>
          </p:nvPr>
        </p:nvSpPr>
        <p:spPr>
          <a:xfrm>
            <a:off x="1706825" y="646771"/>
            <a:ext cx="5730300" cy="25276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6600" dirty="0"/>
              <a:t>Stock Return Prediction </a:t>
            </a:r>
            <a:br>
              <a:rPr lang="en-US" altLang="zh-CN" sz="2400" dirty="0"/>
            </a:br>
            <a:r>
              <a:rPr lang="en-US" altLang="zh-CN" sz="2400" dirty="0"/>
              <a:t>in Machine Learning – Group 7</a:t>
            </a:r>
            <a:endParaRPr lang="en-US" sz="46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0"/>
          <p:cNvPicPr preferRelativeResize="0"/>
          <p:nvPr/>
        </p:nvPicPr>
        <p:blipFill rotWithShape="1">
          <a:blip r:embed="rId3">
            <a:alphaModFix amt="51000"/>
          </a:blip>
          <a:srcRect l="54065" t="20933" b="13814"/>
          <a:stretch/>
        </p:blipFill>
        <p:spPr>
          <a:xfrm>
            <a:off x="6647550" y="0"/>
            <a:ext cx="2496450" cy="21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0"/>
          <p:cNvPicPr preferRelativeResize="0"/>
          <p:nvPr/>
        </p:nvPicPr>
        <p:blipFill rotWithShape="1">
          <a:blip r:embed="rId3">
            <a:alphaModFix amt="51000"/>
          </a:blip>
          <a:srcRect t="20933" b="13814"/>
          <a:stretch/>
        </p:blipFill>
        <p:spPr>
          <a:xfrm>
            <a:off x="0" y="3174225"/>
            <a:ext cx="5156599" cy="207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0"/>
          <p:cNvSpPr txBox="1">
            <a:spLocks noGrp="1"/>
          </p:cNvSpPr>
          <p:nvPr>
            <p:ph type="title"/>
          </p:nvPr>
        </p:nvSpPr>
        <p:spPr>
          <a:xfrm>
            <a:off x="3414537" y="1688635"/>
            <a:ext cx="3820764" cy="8831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dirty="0"/>
              <a:t>Baseline - APT</a:t>
            </a:r>
          </a:p>
        </p:txBody>
      </p:sp>
      <p:sp>
        <p:nvSpPr>
          <p:cNvPr id="189" name="Google Shape;189;p30"/>
          <p:cNvSpPr txBox="1">
            <a:spLocks noGrp="1"/>
          </p:cNvSpPr>
          <p:nvPr>
            <p:ph type="title" idx="2"/>
          </p:nvPr>
        </p:nvSpPr>
        <p:spPr>
          <a:xfrm>
            <a:off x="1752063" y="1582492"/>
            <a:ext cx="1266000" cy="11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Google Shape;179;p29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720000" y="1599081"/>
                <a:ext cx="7792468" cy="309939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en-HK" sz="2000" dirty="0"/>
                  <a:t>As per the APT model, risky asset returns are said to follow a </a:t>
                </a:r>
                <a:r>
                  <a:rPr lang="en-HK" sz="2000" b="1" i="1" dirty="0"/>
                  <a:t>factor intensity structure</a:t>
                </a:r>
                <a:r>
                  <a:rPr lang="en-HK" sz="2000" dirty="0"/>
                  <a:t> if they can be expressed as: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 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HK" sz="2000" dirty="0"/>
              </a:p>
              <a:p>
                <a:pPr marL="0" lvl="0" indent="0">
                  <a:buNone/>
                </a:pPr>
                <a:r>
                  <a:rPr lang="en-HK" sz="2000" dirty="0"/>
                  <a:t>Objective function: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HK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</m:e>
                          </m:nary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HK" sz="2000" dirty="0"/>
              </a:p>
              <a:p>
                <a:pPr marL="0" lvl="0" indent="0">
                  <a:buNone/>
                </a:pPr>
                <a:r>
                  <a:rPr lang="en-HK" sz="2000" dirty="0"/>
                  <a:t>Minimize </a:t>
                </a:r>
                <a14:m>
                  <m:oMath xmlns:m="http://schemas.openxmlformats.org/officeDocument/2006/math">
                    <m:r>
                      <a:rPr lang="en-HK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HK" sz="2000" dirty="0"/>
                  <a:t> yield the pooled OLS estimator</a:t>
                </a:r>
              </a:p>
            </p:txBody>
          </p:sp>
        </mc:Choice>
        <mc:Fallback xmlns="">
          <p:sp>
            <p:nvSpPr>
              <p:cNvPr id="179" name="Google Shape;179;p2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720000" y="1599081"/>
                <a:ext cx="7792468" cy="3099394"/>
              </a:xfrm>
              <a:prstGeom prst="rect">
                <a:avLst/>
              </a:prstGeom>
              <a:blipFill>
                <a:blip r:embed="rId3"/>
                <a:stretch>
                  <a:fillRect l="-813" b="-199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0" name="Google Shape;180;p29"/>
          <p:cNvPicPr preferRelativeResize="0"/>
          <p:nvPr/>
        </p:nvPicPr>
        <p:blipFill rotWithShape="1">
          <a:blip r:embed="rId4">
            <a:alphaModFix amt="50000"/>
          </a:blip>
          <a:srcRect t="14381" b="22042"/>
          <a:stretch/>
        </p:blipFill>
        <p:spPr>
          <a:xfrm rot="10800000">
            <a:off x="-833908" y="6666"/>
            <a:ext cx="4648851" cy="18264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95;p31">
            <a:extLst>
              <a:ext uri="{FF2B5EF4-FFF2-40B4-BE49-F238E27FC236}">
                <a16:creationId xmlns:a16="http://schemas.microsoft.com/office/drawing/2014/main" id="{AF173447-8C51-2D77-F7C5-870C383CF836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hudu"/>
              <a:buNone/>
              <a:defRPr sz="3000" b="1" i="0" u="none" strike="noStrike" cap="none">
                <a:solidFill>
                  <a:schemeClr val="dk1"/>
                </a:solidFill>
                <a:latin typeface="Phudu"/>
                <a:ea typeface="Phudu"/>
                <a:cs typeface="Phudu"/>
                <a:sym typeface="Phud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APT Model (Simple Linear)</a:t>
            </a:r>
          </a:p>
        </p:txBody>
      </p:sp>
    </p:spTree>
    <p:extLst>
      <p:ext uri="{BB962C8B-B14F-4D97-AF65-F5344CB8AC3E}">
        <p14:creationId xmlns:p14="http://schemas.microsoft.com/office/powerpoint/2010/main" val="1201945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CF268-499C-89DD-320C-8A5879595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25" y="-171600"/>
            <a:ext cx="3254400" cy="1151400"/>
          </a:xfrm>
        </p:spPr>
        <p:txBody>
          <a:bodyPr/>
          <a:lstStyle/>
          <a:p>
            <a:r>
              <a:rPr kumimoji="1" lang="en-US" altLang="zh-CN" dirty="0"/>
              <a:t>Regression Results</a:t>
            </a:r>
            <a:endParaRPr kumimoji="1"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6B25B6-850E-B68A-23AD-FBA94E39B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81" y="1105950"/>
            <a:ext cx="8414238" cy="276225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EA64AE4-21D8-3C0A-F83E-0CD34A3A9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3699" y="3994350"/>
            <a:ext cx="4826025" cy="796725"/>
          </a:xfrm>
        </p:spPr>
        <p:txBody>
          <a:bodyPr/>
          <a:lstStyle/>
          <a:p>
            <a:pPr marL="152400" indent="0">
              <a:buNone/>
            </a:pPr>
            <a:r>
              <a:rPr kumimoji="1" lang="en-US" altLang="zh-CN" sz="1400" dirty="0"/>
              <a:t>R^2=</a:t>
            </a:r>
            <a:r>
              <a:rPr lang="en-HK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-0.008846</a:t>
            </a:r>
          </a:p>
          <a:p>
            <a:pPr marL="152400" indent="0">
              <a:buNone/>
            </a:pPr>
            <a:r>
              <a:rPr lang="en-HK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Mean Squared Error (Baseline): 0.000875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42585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9FE3A-7706-4CF3-2D89-4F0594492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Regularized Linear Models</a:t>
            </a:r>
            <a:endParaRPr kumimoji="1"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95E347-98B9-AE78-8FD4-9BB29FB509AE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2220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9"/>
          <p:cNvPicPr preferRelativeResize="0"/>
          <p:nvPr/>
        </p:nvPicPr>
        <p:blipFill rotWithShape="1">
          <a:blip r:embed="rId3">
            <a:alphaModFix amt="50000"/>
          </a:blip>
          <a:srcRect t="14381" b="22042"/>
          <a:stretch/>
        </p:blipFill>
        <p:spPr>
          <a:xfrm rot="10800000">
            <a:off x="4831886" y="258764"/>
            <a:ext cx="4648851" cy="18264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95;p31">
            <a:extLst>
              <a:ext uri="{FF2B5EF4-FFF2-40B4-BE49-F238E27FC236}">
                <a16:creationId xmlns:a16="http://schemas.microsoft.com/office/drawing/2014/main" id="{AF173447-8C51-2D77-F7C5-870C383CF836}"/>
              </a:ext>
            </a:extLst>
          </p:cNvPr>
          <p:cNvSpPr txBox="1">
            <a:spLocks/>
          </p:cNvSpPr>
          <p:nvPr/>
        </p:nvSpPr>
        <p:spPr>
          <a:xfrm>
            <a:off x="321806" y="26039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hudu"/>
              <a:buNone/>
              <a:defRPr sz="3000" b="1" i="0" u="none" strike="noStrike" cap="none">
                <a:solidFill>
                  <a:schemeClr val="dk1"/>
                </a:solidFill>
                <a:latin typeface="Phudu"/>
                <a:ea typeface="Phudu"/>
                <a:cs typeface="Phudu"/>
                <a:sym typeface="Phud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Sample Splitting and Tuning via Validation 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D39FABF-0C86-6564-FE21-685E5AD3E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996" y="1408096"/>
            <a:ext cx="1803620" cy="329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B595D6-D650-E2B0-1460-8BBFCF94BB43}"/>
              </a:ext>
            </a:extLst>
          </p:cNvPr>
          <p:cNvSpPr/>
          <p:nvPr/>
        </p:nvSpPr>
        <p:spPr>
          <a:xfrm>
            <a:off x="357653" y="960551"/>
            <a:ext cx="1803620" cy="1620000"/>
          </a:xfrm>
          <a:prstGeom prst="rect">
            <a:avLst/>
          </a:prstGeom>
          <a:solidFill>
            <a:srgbClr val="C96C4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>
                <a:solidFill>
                  <a:schemeClr val="tx1"/>
                </a:solidFill>
                <a:latin typeface="Söhne"/>
              </a:rPr>
              <a:t>Data from 2016 to 2021 for In-Sample Training</a:t>
            </a:r>
          </a:p>
          <a:p>
            <a:pPr algn="ctr"/>
            <a:r>
              <a:rPr lang="en-HK" dirty="0">
                <a:solidFill>
                  <a:schemeClr val="tx1"/>
                </a:solidFill>
                <a:latin typeface="Söhne"/>
              </a:rPr>
              <a:t> </a:t>
            </a:r>
          </a:p>
          <a:p>
            <a:pPr algn="ctr"/>
            <a:r>
              <a:rPr lang="en-HK" dirty="0">
                <a:solidFill>
                  <a:schemeClr val="tx1"/>
                </a:solidFill>
                <a:latin typeface="Söhne"/>
              </a:rPr>
              <a:t>Data from 2022 onwards for Out-of-Sample Testing.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BFA6A9C-E5D8-D961-D13A-DD80B71B16F7}"/>
              </a:ext>
            </a:extLst>
          </p:cNvPr>
          <p:cNvCxnSpPr>
            <a:cxnSpLocks/>
          </p:cNvCxnSpPr>
          <p:nvPr/>
        </p:nvCxnSpPr>
        <p:spPr>
          <a:xfrm>
            <a:off x="2150580" y="1986769"/>
            <a:ext cx="463108" cy="0"/>
          </a:xfrm>
          <a:prstGeom prst="straightConnector1">
            <a:avLst/>
          </a:prstGeom>
          <a:ln w="12700">
            <a:solidFill>
              <a:srgbClr val="C96C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C55C3BD-4296-4106-39D0-7BA061DB2657}"/>
              </a:ext>
            </a:extLst>
          </p:cNvPr>
          <p:cNvSpPr/>
          <p:nvPr/>
        </p:nvSpPr>
        <p:spPr>
          <a:xfrm>
            <a:off x="2649763" y="978942"/>
            <a:ext cx="1803620" cy="1620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b="0" i="0" u="none" strike="noStrike" dirty="0">
                <a:solidFill>
                  <a:schemeClr val="tx1"/>
                </a:solidFill>
                <a:effectLst/>
                <a:latin typeface="Söhne"/>
              </a:rPr>
              <a:t>Split Training dataset into K-folds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609469-D5EA-C9E6-8068-E1D297003997}"/>
              </a:ext>
            </a:extLst>
          </p:cNvPr>
          <p:cNvSpPr/>
          <p:nvPr/>
        </p:nvSpPr>
        <p:spPr>
          <a:xfrm>
            <a:off x="347948" y="3090401"/>
            <a:ext cx="1803620" cy="1620000"/>
          </a:xfrm>
          <a:prstGeom prst="rect">
            <a:avLst/>
          </a:prstGeom>
          <a:solidFill>
            <a:srgbClr val="77AD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b="0" i="0" u="none" strike="noStrike" dirty="0">
                <a:solidFill>
                  <a:schemeClr val="tx1"/>
                </a:solidFill>
                <a:effectLst/>
                <a:latin typeface="Söhne"/>
              </a:rPr>
              <a:t>Use (K-1) folds for Training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CD1623-2E38-A774-C02B-DDD10DA17CD3}"/>
              </a:ext>
            </a:extLst>
          </p:cNvPr>
          <p:cNvSpPr txBox="1"/>
          <p:nvPr/>
        </p:nvSpPr>
        <p:spPr>
          <a:xfrm>
            <a:off x="1523623" y="2598942"/>
            <a:ext cx="1353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chemeClr val="tx1"/>
                </a:solidFill>
              </a:rPr>
              <a:t>For each splitting</a:t>
            </a:r>
            <a:endParaRPr kumimoji="1" lang="zh-CN" altLang="en-US" sz="1200" dirty="0">
              <a:solidFill>
                <a:schemeClr val="tx1"/>
              </a:solidFill>
            </a:endParaRP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7C42F3F8-E2EE-2024-41EF-D8434588B0E7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rot="5400000">
            <a:off x="2154937" y="1693764"/>
            <a:ext cx="491459" cy="2301815"/>
          </a:xfrm>
          <a:prstGeom prst="bentConnector3">
            <a:avLst>
              <a:gd name="adj1" fmla="val 50000"/>
            </a:avLst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F606F5F-C8E4-64FC-9673-FFB63EBB2DB0}"/>
              </a:ext>
            </a:extLst>
          </p:cNvPr>
          <p:cNvCxnSpPr>
            <a:cxnSpLocks/>
          </p:cNvCxnSpPr>
          <p:nvPr/>
        </p:nvCxnSpPr>
        <p:spPr>
          <a:xfrm>
            <a:off x="2085373" y="4077327"/>
            <a:ext cx="528315" cy="0"/>
          </a:xfrm>
          <a:prstGeom prst="straightConnector1">
            <a:avLst/>
          </a:prstGeom>
          <a:ln w="12700">
            <a:solidFill>
              <a:srgbClr val="77AD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91425BE0-D369-08E9-A98E-7FD98D9CB851}"/>
              </a:ext>
            </a:extLst>
          </p:cNvPr>
          <p:cNvSpPr/>
          <p:nvPr/>
        </p:nvSpPr>
        <p:spPr>
          <a:xfrm>
            <a:off x="2649763" y="3125899"/>
            <a:ext cx="1803620" cy="1620000"/>
          </a:xfrm>
          <a:prstGeom prst="rect">
            <a:avLst/>
          </a:prstGeom>
          <a:solidFill>
            <a:srgbClr val="91753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b="0" i="0" u="none" strike="noStrike" dirty="0">
                <a:solidFill>
                  <a:schemeClr val="tx1"/>
                </a:solidFill>
                <a:effectLst/>
                <a:latin typeface="Söhne"/>
              </a:rPr>
              <a:t>Always leave </a:t>
            </a:r>
            <a:r>
              <a:rPr lang="en-HK" dirty="0">
                <a:solidFill>
                  <a:schemeClr val="tx1"/>
                </a:solidFill>
                <a:latin typeface="Söhne"/>
              </a:rPr>
              <a:t>1</a:t>
            </a:r>
            <a:r>
              <a:rPr lang="en-HK" b="0" i="0" u="none" strike="noStrike" dirty="0">
                <a:solidFill>
                  <a:schemeClr val="tx1"/>
                </a:solidFill>
                <a:effectLst/>
                <a:latin typeface="Söhne"/>
              </a:rPr>
              <a:t> fold as Validation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08066E1-C16B-9E52-665E-1445517F2470}"/>
              </a:ext>
            </a:extLst>
          </p:cNvPr>
          <p:cNvCxnSpPr>
            <a:cxnSpLocks/>
          </p:cNvCxnSpPr>
          <p:nvPr/>
        </p:nvCxnSpPr>
        <p:spPr>
          <a:xfrm>
            <a:off x="4428169" y="4077327"/>
            <a:ext cx="528315" cy="0"/>
          </a:xfrm>
          <a:prstGeom prst="straightConnector1">
            <a:avLst/>
          </a:prstGeom>
          <a:ln w="12700">
            <a:solidFill>
              <a:srgbClr val="9175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A2A29B03-6EAD-3A29-14AB-0B9A62C06254}"/>
              </a:ext>
            </a:extLst>
          </p:cNvPr>
          <p:cNvSpPr/>
          <p:nvPr/>
        </p:nvSpPr>
        <p:spPr>
          <a:xfrm>
            <a:off x="4951578" y="3090401"/>
            <a:ext cx="1803620" cy="1620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b="0" i="0" u="none" strike="noStrike" dirty="0">
                <a:solidFill>
                  <a:schemeClr val="tx1"/>
                </a:solidFill>
                <a:effectLst/>
                <a:latin typeface="Söhne"/>
              </a:rPr>
              <a:t>Find the accuracy on each fold to interactively search for optimal hyperparameters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CCD1B2B4-8F12-A7F0-6634-15FE959B24C6}"/>
              </a:ext>
            </a:extLst>
          </p:cNvPr>
          <p:cNvCxnSpPr>
            <a:cxnSpLocks/>
            <a:stCxn id="52" idx="2"/>
            <a:endCxn id="10" idx="2"/>
          </p:cNvCxnSpPr>
          <p:nvPr/>
        </p:nvCxnSpPr>
        <p:spPr>
          <a:xfrm rot="5400000">
            <a:off x="3551573" y="2408586"/>
            <a:ext cx="12700" cy="4603630"/>
          </a:xfrm>
          <a:prstGeom prst="bentConnector3">
            <a:avLst>
              <a:gd name="adj1" fmla="val 2719150"/>
            </a:avLst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69E4F0A9-9D8A-2622-5529-80A8B54A7B22}"/>
              </a:ext>
            </a:extLst>
          </p:cNvPr>
          <p:cNvCxnSpPr>
            <a:cxnSpLocks/>
          </p:cNvCxnSpPr>
          <p:nvPr/>
        </p:nvCxnSpPr>
        <p:spPr>
          <a:xfrm flipV="1">
            <a:off x="5859738" y="2579232"/>
            <a:ext cx="0" cy="546667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54392EB7-6D9A-35DF-74C3-B5126D19C03F}"/>
              </a:ext>
            </a:extLst>
          </p:cNvPr>
          <p:cNvSpPr txBox="1"/>
          <p:nvPr/>
        </p:nvSpPr>
        <p:spPr>
          <a:xfrm>
            <a:off x="5967688" y="2611103"/>
            <a:ext cx="1327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chemeClr val="tx1"/>
                </a:solidFill>
              </a:rPr>
              <a:t>Tuning parameters</a:t>
            </a:r>
            <a:endParaRPr kumimoji="1"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2EE1C4B6-1621-A427-60F1-DFA4494778E8}"/>
              </a:ext>
            </a:extLst>
          </p:cNvPr>
          <p:cNvSpPr/>
          <p:nvPr/>
        </p:nvSpPr>
        <p:spPr>
          <a:xfrm>
            <a:off x="4932039" y="963245"/>
            <a:ext cx="1803620" cy="162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b="0" i="0" u="none" strike="noStrike" dirty="0">
                <a:solidFill>
                  <a:schemeClr val="tx1"/>
                </a:solidFill>
                <a:effectLst/>
                <a:latin typeface="Söhne"/>
              </a:rPr>
              <a:t>Prediction in the Out-of-Sample (Test) dataset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54" name="Elbow Connector 153">
            <a:extLst>
              <a:ext uri="{FF2B5EF4-FFF2-40B4-BE49-F238E27FC236}">
                <a16:creationId xmlns:a16="http://schemas.microsoft.com/office/drawing/2014/main" id="{875B2496-8539-4D17-FC18-6B5BDE1210FB}"/>
              </a:ext>
            </a:extLst>
          </p:cNvPr>
          <p:cNvCxnSpPr>
            <a:cxnSpLocks/>
            <a:endCxn id="2052" idx="0"/>
          </p:cNvCxnSpPr>
          <p:nvPr/>
        </p:nvCxnSpPr>
        <p:spPr>
          <a:xfrm flipV="1">
            <a:off x="2821021" y="1408096"/>
            <a:ext cx="5204785" cy="1319253"/>
          </a:xfrm>
          <a:prstGeom prst="bentConnector4">
            <a:avLst>
              <a:gd name="adj1" fmla="val 37973"/>
              <a:gd name="adj2" fmla="val 137237"/>
            </a:avLst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762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>
            <a:spLocks noGrp="1"/>
          </p:cNvSpPr>
          <p:nvPr>
            <p:ph type="title"/>
          </p:nvPr>
        </p:nvSpPr>
        <p:spPr>
          <a:xfrm>
            <a:off x="446152" y="28061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 dirty="0"/>
              <a:t>Bias-Variance Trade-Off in Linear Regression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252348E1-0069-9867-882F-2554DA3B274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Google Shape;179;p29">
                <a:extLst>
                  <a:ext uri="{FF2B5EF4-FFF2-40B4-BE49-F238E27FC236}">
                    <a16:creationId xmlns:a16="http://schemas.microsoft.com/office/drawing/2014/main" id="{49A24E34-B779-D98E-CB34-6C7938E7BB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152" y="998135"/>
                <a:ext cx="5416168" cy="41453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hakra Petch"/>
                  <a:buNone/>
                  <a:defRPr sz="1200" b="0" i="0" u="none" strike="noStrike" cap="none">
                    <a:solidFill>
                      <a:schemeClr val="dk1"/>
                    </a:solidFill>
                    <a:latin typeface="Chakra Petch"/>
                    <a:ea typeface="Chakra Petch"/>
                    <a:cs typeface="Chakra Petch"/>
                    <a:sym typeface="Chakra Petch"/>
                  </a:defRPr>
                </a:lvl1pPr>
                <a:lvl2pPr marL="914400" marR="0" lvl="1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hakra Petch"/>
                  <a:buNone/>
                  <a:defRPr sz="1200" b="0" i="0" u="none" strike="noStrike" cap="none">
                    <a:solidFill>
                      <a:schemeClr val="dk1"/>
                    </a:solidFill>
                    <a:latin typeface="Chakra Petch"/>
                    <a:ea typeface="Chakra Petch"/>
                    <a:cs typeface="Chakra Petch"/>
                    <a:sym typeface="Chakra Petch"/>
                  </a:defRPr>
                </a:lvl2pPr>
                <a:lvl3pPr marL="1371600" marR="0" lvl="2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hakra Petch"/>
                  <a:buNone/>
                  <a:defRPr sz="1200" b="0" i="0" u="none" strike="noStrike" cap="none">
                    <a:solidFill>
                      <a:schemeClr val="dk1"/>
                    </a:solidFill>
                    <a:latin typeface="Chakra Petch"/>
                    <a:ea typeface="Chakra Petch"/>
                    <a:cs typeface="Chakra Petch"/>
                    <a:sym typeface="Chakra Petch"/>
                  </a:defRPr>
                </a:lvl3pPr>
                <a:lvl4pPr marL="1828800" marR="0" lvl="3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hakra Petch"/>
                  <a:buNone/>
                  <a:defRPr sz="1200" b="0" i="0" u="none" strike="noStrike" cap="none">
                    <a:solidFill>
                      <a:schemeClr val="dk1"/>
                    </a:solidFill>
                    <a:latin typeface="Chakra Petch"/>
                    <a:ea typeface="Chakra Petch"/>
                    <a:cs typeface="Chakra Petch"/>
                    <a:sym typeface="Chakra Petch"/>
                  </a:defRPr>
                </a:lvl4pPr>
                <a:lvl5pPr marL="2286000" marR="0" lvl="4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hakra Petch"/>
                  <a:buNone/>
                  <a:defRPr sz="1200" b="0" i="0" u="none" strike="noStrike" cap="none">
                    <a:solidFill>
                      <a:schemeClr val="dk1"/>
                    </a:solidFill>
                    <a:latin typeface="Chakra Petch"/>
                    <a:ea typeface="Chakra Petch"/>
                    <a:cs typeface="Chakra Petch"/>
                    <a:sym typeface="Chakra Petch"/>
                  </a:defRPr>
                </a:lvl5pPr>
                <a:lvl6pPr marL="2743200" marR="0" lvl="5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hakra Petch"/>
                  <a:buNone/>
                  <a:defRPr sz="1200" b="0" i="0" u="none" strike="noStrike" cap="none">
                    <a:solidFill>
                      <a:schemeClr val="dk1"/>
                    </a:solidFill>
                    <a:latin typeface="Chakra Petch"/>
                    <a:ea typeface="Chakra Petch"/>
                    <a:cs typeface="Chakra Petch"/>
                    <a:sym typeface="Chakra Petch"/>
                  </a:defRPr>
                </a:lvl6pPr>
                <a:lvl7pPr marL="3200400" marR="0" lvl="6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hakra Petch"/>
                  <a:buNone/>
                  <a:defRPr sz="1200" b="0" i="0" u="none" strike="noStrike" cap="none">
                    <a:solidFill>
                      <a:schemeClr val="dk1"/>
                    </a:solidFill>
                    <a:latin typeface="Chakra Petch"/>
                    <a:ea typeface="Chakra Petch"/>
                    <a:cs typeface="Chakra Petch"/>
                    <a:sym typeface="Chakra Petch"/>
                  </a:defRPr>
                </a:lvl7pPr>
                <a:lvl8pPr marL="3657600" marR="0" lvl="7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hakra Petch"/>
                  <a:buNone/>
                  <a:defRPr sz="1200" b="0" i="0" u="none" strike="noStrike" cap="none">
                    <a:solidFill>
                      <a:schemeClr val="dk1"/>
                    </a:solidFill>
                    <a:latin typeface="Chakra Petch"/>
                    <a:ea typeface="Chakra Petch"/>
                    <a:cs typeface="Chakra Petch"/>
                    <a:sym typeface="Chakra Petch"/>
                  </a:defRPr>
                </a:lvl8pPr>
                <a:lvl9pPr marL="4114800" marR="0" lvl="8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hakra Petch"/>
                  <a:buNone/>
                  <a:defRPr sz="1200" b="0" i="0" u="none" strike="noStrike" cap="none">
                    <a:solidFill>
                      <a:schemeClr val="dk1"/>
                    </a:solidFill>
                    <a:latin typeface="Chakra Petch"/>
                    <a:ea typeface="Chakra Petch"/>
                    <a:cs typeface="Chakra Petch"/>
                    <a:sym typeface="Chakra Petch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HK" sz="2000" b="1" dirty="0"/>
                  <a:t>Bias: T</a:t>
                </a:r>
                <a:r>
                  <a:rPr lang="en-HK" sz="2000" dirty="0"/>
                  <a:t>he underlying assumptions made by a model to make the target function easier to approximate.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HK" sz="2000" b="1" dirty="0"/>
                  <a:t>Variance: T</a:t>
                </a:r>
                <a:r>
                  <a:rPr lang="en-HK" sz="2000" dirty="0"/>
                  <a:t>he model's sensitivity to fluctuations in the dataset.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HK" sz="2000" dirty="0"/>
              </a:p>
              <a:p>
                <a:pPr marL="0" indent="0"/>
                <a:r>
                  <a:rPr lang="en-HK" sz="2000" dirty="0"/>
                  <a:t>For a simple linear model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HK" sz="2000" dirty="0"/>
                  <a:t>, bias and variance can be expressed as:</a:t>
                </a: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𝐵𝑖𝑎𝑠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HK" sz="2000" dirty="0"/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𝑉𝑎𝑟𝑖𝑎𝑛𝑐𝑒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HK" sz="2000" dirty="0"/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𝐸𝑟𝑟𝑜𝑟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acc>
                            <m:accPr>
                              <m:chr m:val="̂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marL="0" indent="0"/>
                <a:r>
                  <a:rPr lang="en-HK" sz="2000" dirty="0"/>
                  <a:t>      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1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𝑩𝒊𝒂𝒔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000" b="1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𝑽𝒂𝒓𝒊𝒂𝒏𝒄𝒆</m:t>
                    </m:r>
                    <m:r>
                      <a:rPr lang="en-US" sz="2000" b="1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000" b="1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US" altLang="zh-CN" sz="2000" b="1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HK" sz="2000" b="1" dirty="0"/>
              </a:p>
            </p:txBody>
          </p:sp>
        </mc:Choice>
        <mc:Fallback xmlns="">
          <p:sp>
            <p:nvSpPr>
              <p:cNvPr id="13" name="Google Shape;179;p29">
                <a:extLst>
                  <a:ext uri="{FF2B5EF4-FFF2-40B4-BE49-F238E27FC236}">
                    <a16:creationId xmlns:a16="http://schemas.microsoft.com/office/drawing/2014/main" id="{49A24E34-B779-D98E-CB34-6C7938E7B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52" y="998135"/>
                <a:ext cx="5416168" cy="4145365"/>
              </a:xfrm>
              <a:prstGeom prst="rect">
                <a:avLst/>
              </a:prstGeom>
              <a:blipFill>
                <a:blip r:embed="rId3"/>
                <a:stretch>
                  <a:fillRect l="-11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65FA9DD7-63CA-A0AF-429C-FE563A623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7745" y="1666016"/>
            <a:ext cx="3396995" cy="223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75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>
            <a:spLocks noGrp="1"/>
          </p:cNvSpPr>
          <p:nvPr>
            <p:ph type="title"/>
          </p:nvPr>
        </p:nvSpPr>
        <p:spPr>
          <a:xfrm>
            <a:off x="5098052" y="-120518"/>
            <a:ext cx="3254400" cy="57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0" dirty="0">
              <a:solidFill>
                <a:schemeClr val="tx1"/>
              </a:solidFill>
            </a:endParaRPr>
          </a:p>
        </p:txBody>
      </p:sp>
      <p:sp>
        <p:nvSpPr>
          <p:cNvPr id="179" name="Google Shape;179;p29"/>
          <p:cNvSpPr txBox="1">
            <a:spLocks noGrp="1"/>
          </p:cNvSpPr>
          <p:nvPr>
            <p:ph type="subTitle" idx="1"/>
          </p:nvPr>
        </p:nvSpPr>
        <p:spPr>
          <a:xfrm>
            <a:off x="485581" y="1023381"/>
            <a:ext cx="7792468" cy="30993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Ridge Regression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0" lvl="0" indent="0">
              <a:buNone/>
            </a:pPr>
            <a:endParaRPr lang="en-US" sz="20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Lasso Regression</a:t>
            </a:r>
          </a:p>
          <a:p>
            <a:pPr marL="0" lvl="0" indent="0">
              <a:buNone/>
            </a:pPr>
            <a:endParaRPr lang="en-US" sz="20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0" lvl="0" indent="0">
              <a:buNone/>
            </a:pPr>
            <a:endParaRPr lang="en-US" sz="20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0" lvl="0" indent="0">
              <a:buNone/>
            </a:pPr>
            <a:endParaRPr lang="en-US" sz="20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Elastic Net</a:t>
            </a:r>
            <a:endParaRPr lang="en-HK" sz="2000" b="1" dirty="0"/>
          </a:p>
        </p:txBody>
      </p:sp>
      <p:sp>
        <p:nvSpPr>
          <p:cNvPr id="8" name="Google Shape;195;p31">
            <a:extLst>
              <a:ext uri="{FF2B5EF4-FFF2-40B4-BE49-F238E27FC236}">
                <a16:creationId xmlns:a16="http://schemas.microsoft.com/office/drawing/2014/main" id="{AF173447-8C51-2D77-F7C5-870C383CF836}"/>
              </a:ext>
            </a:extLst>
          </p:cNvPr>
          <p:cNvSpPr txBox="1">
            <a:spLocks/>
          </p:cNvSpPr>
          <p:nvPr/>
        </p:nvSpPr>
        <p:spPr>
          <a:xfrm>
            <a:off x="485581" y="31851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hudu"/>
              <a:buNone/>
              <a:defRPr sz="3000" b="1" i="0" u="none" strike="noStrike" cap="none">
                <a:solidFill>
                  <a:schemeClr val="dk1"/>
                </a:solidFill>
                <a:latin typeface="Phudu"/>
                <a:ea typeface="Phudu"/>
                <a:cs typeface="Phudu"/>
                <a:sym typeface="Phud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Regularized 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B16C706-0B73-15E3-A37C-65693103B329}"/>
                  </a:ext>
                </a:extLst>
              </p:cNvPr>
              <p:cNvSpPr txBox="1"/>
              <p:nvPr/>
            </p:nvSpPr>
            <p:spPr>
              <a:xfrm>
                <a:off x="1119515" y="2801469"/>
                <a:ext cx="5822620" cy="612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𝑙𝑎𝑠𝑠𝑜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kumimoji="1"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acc>
                                <m:accPr>
                                  <m:chr m:val="̂"/>
                                  <m:ctrlPr>
                                    <a:rPr kumimoji="1"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kumimoji="1"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1"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kumimoji="1"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where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a:rPr kumimoji="1"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m:rPr>
                          <m:nor/>
                        </m:rPr>
                        <a:rPr kumimoji="1"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is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regularized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penalty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B16C706-0B73-15E3-A37C-65693103B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515" y="2801469"/>
                <a:ext cx="5822620" cy="612540"/>
              </a:xfrm>
              <a:prstGeom prst="rect">
                <a:avLst/>
              </a:prstGeom>
              <a:blipFill>
                <a:blip r:embed="rId3"/>
                <a:stretch>
                  <a:fillRect l="-218" t="-114286" r="-654" b="-1734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908B74B-D300-C449-6428-5EB63C553657}"/>
                  </a:ext>
                </a:extLst>
              </p:cNvPr>
              <p:cNvSpPr txBox="1"/>
              <p:nvPr/>
            </p:nvSpPr>
            <p:spPr>
              <a:xfrm>
                <a:off x="1119515" y="1606155"/>
                <a:ext cx="5991127" cy="612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𝑟𝑖𝑑𝑔𝑒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kumimoji="1"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kumimoji="1"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acc>
                                <m:accPr>
                                  <m:chr m:val="̂"/>
                                  <m:ctrlPr>
                                    <a:rPr kumimoji="1"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kumimoji="1"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zh-CN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1"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kumimoji="1"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where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a:rPr kumimoji="1"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m:rPr>
                          <m:nor/>
                        </m:rPr>
                        <a:rPr kumimoji="1"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is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regularized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penalty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908B74B-D300-C449-6428-5EB63C553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515" y="1606155"/>
                <a:ext cx="5991127" cy="612540"/>
              </a:xfrm>
              <a:prstGeom prst="rect">
                <a:avLst/>
              </a:prstGeom>
              <a:blipFill>
                <a:blip r:embed="rId4"/>
                <a:stretch>
                  <a:fillRect l="-636" t="-114286" r="-847" b="-1734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6D1496-4606-BC58-8215-18D3CF06C836}"/>
                  </a:ext>
                </a:extLst>
              </p:cNvPr>
              <p:cNvSpPr txBox="1"/>
              <p:nvPr/>
            </p:nvSpPr>
            <p:spPr>
              <a:xfrm>
                <a:off x="192609" y="3879304"/>
                <a:ext cx="8378411" cy="10697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𝑒𝑛𝑒𝑡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1"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1"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1"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̂"/>
                                      <m:ctrlPr>
                                        <a:rPr kumimoji="1"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  <m:r>
                                    <a:rPr kumimoji="1"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1"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kumimoji="1"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1"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kumimoji="1" lang="en-US" altLang="zh-CN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here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m:rPr>
                          <m:nor/>
                        </m:rPr>
                        <a:rPr kumimoji="1"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is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regularized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penalty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,</m:t>
                      </m:r>
                      <m:r>
                        <a:rPr kumimoji="1"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m:rPr>
                          <m:nor/>
                        </m:rPr>
                        <a:rPr lang="el-GR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is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mixing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parameter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between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ridge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(</m:t>
                      </m:r>
                      <m:r>
                        <a:rPr kumimoji="1"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m:rPr>
                          <m:nor/>
                        </m:rPr>
                        <a:rPr lang="el-GR" dirty="0">
                          <a:solidFill>
                            <a:schemeClr val="tx1"/>
                          </a:solidFill>
                        </a:rPr>
                        <m:t> = 0)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and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lasso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(</m:t>
                      </m:r>
                      <m:r>
                        <a:rPr kumimoji="1"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m:rPr>
                          <m:nor/>
                        </m:rPr>
                        <a:rPr lang="el-GR" dirty="0">
                          <a:solidFill>
                            <a:schemeClr val="tx1"/>
                          </a:solidFill>
                        </a:rPr>
                        <m:t> = 1).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6D1496-4606-BC58-8215-18D3CF06C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609" y="3879304"/>
                <a:ext cx="8378411" cy="1069716"/>
              </a:xfrm>
              <a:prstGeom prst="rect">
                <a:avLst/>
              </a:prstGeom>
              <a:blipFill>
                <a:blip r:embed="rId5"/>
                <a:stretch>
                  <a:fillRect t="-65882" b="-57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6310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0EA1B-3DB7-7CC2-5A90-21ABFF3BF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25" y="219919"/>
            <a:ext cx="3563122" cy="790654"/>
          </a:xfrm>
        </p:spPr>
        <p:txBody>
          <a:bodyPr/>
          <a:lstStyle/>
          <a:p>
            <a:r>
              <a:rPr kumimoji="1" lang="en-US" altLang="zh-CN" dirty="0"/>
              <a:t>Coefficients (Ridge)</a:t>
            </a:r>
            <a:endParaRPr kumimoji="1" lang="zh-CN" alt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D99290C-5AAD-FF1C-5D85-4A7645DB58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D68CCE-97A8-C8F7-357C-F4D6F43A5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1136900"/>
            <a:ext cx="61468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89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0EA1B-3DB7-7CC2-5A90-21ABFF3BF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25" y="219919"/>
            <a:ext cx="3563122" cy="790654"/>
          </a:xfrm>
        </p:spPr>
        <p:txBody>
          <a:bodyPr/>
          <a:lstStyle/>
          <a:p>
            <a:r>
              <a:rPr kumimoji="1" lang="en-US" altLang="zh-CN" dirty="0"/>
              <a:t>Coefficients (Lasso)</a:t>
            </a:r>
            <a:endParaRPr kumimoji="1"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0180C5-0F9D-B84D-7DDF-0F4033175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1255641"/>
            <a:ext cx="61341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98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0EA1B-3DB7-7CC2-5A90-21ABFF3BF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25" y="219919"/>
            <a:ext cx="4244440" cy="790654"/>
          </a:xfrm>
        </p:spPr>
        <p:txBody>
          <a:bodyPr/>
          <a:lstStyle/>
          <a:p>
            <a:r>
              <a:rPr kumimoji="1" lang="en-US" altLang="zh-CN" dirty="0"/>
              <a:t>Coefficients (Elastic Net)</a:t>
            </a:r>
            <a:endParaRPr kumimoji="1"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810EC4-B2DD-5F47-AF68-441752340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1255641"/>
            <a:ext cx="61341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17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8"/>
          <p:cNvPicPr preferRelativeResize="0"/>
          <p:nvPr/>
        </p:nvPicPr>
        <p:blipFill rotWithShape="1">
          <a:blip r:embed="rId3">
            <a:alphaModFix amt="50000"/>
          </a:blip>
          <a:srcRect l="8470" t="8868" r="6314" b="8868"/>
          <a:stretch/>
        </p:blipFill>
        <p:spPr>
          <a:xfrm>
            <a:off x="5562152" y="466550"/>
            <a:ext cx="3581850" cy="421042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62" name="Google Shape;162;p28"/>
          <p:cNvSpPr txBox="1">
            <a:spLocks noGrp="1"/>
          </p:cNvSpPr>
          <p:nvPr>
            <p:ph type="title" idx="2"/>
          </p:nvPr>
        </p:nvSpPr>
        <p:spPr>
          <a:xfrm>
            <a:off x="811815" y="1337907"/>
            <a:ext cx="6675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title" idx="3"/>
          </p:nvPr>
        </p:nvSpPr>
        <p:spPr>
          <a:xfrm>
            <a:off x="3660352" y="1337907"/>
            <a:ext cx="6675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4" name="Google Shape;164;p28"/>
          <p:cNvSpPr txBox="1">
            <a:spLocks noGrp="1"/>
          </p:cNvSpPr>
          <p:nvPr>
            <p:ph type="title" idx="4"/>
          </p:nvPr>
        </p:nvSpPr>
        <p:spPr>
          <a:xfrm>
            <a:off x="811815" y="2483396"/>
            <a:ext cx="6675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5" name="Google Shape;165;p28"/>
          <p:cNvSpPr txBox="1">
            <a:spLocks noGrp="1"/>
          </p:cNvSpPr>
          <p:nvPr>
            <p:ph type="title" idx="5"/>
          </p:nvPr>
        </p:nvSpPr>
        <p:spPr>
          <a:xfrm>
            <a:off x="3660352" y="2482988"/>
            <a:ext cx="6675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66" name="Google Shape;166;p28"/>
          <p:cNvSpPr txBox="1">
            <a:spLocks noGrp="1"/>
          </p:cNvSpPr>
          <p:nvPr>
            <p:ph type="title" idx="6"/>
          </p:nvPr>
        </p:nvSpPr>
        <p:spPr>
          <a:xfrm>
            <a:off x="811815" y="3628861"/>
            <a:ext cx="6675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title" idx="7"/>
          </p:nvPr>
        </p:nvSpPr>
        <p:spPr>
          <a:xfrm>
            <a:off x="3660352" y="3628068"/>
            <a:ext cx="6675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168" name="Google Shape;168;p28"/>
          <p:cNvSpPr txBox="1">
            <a:spLocks noGrp="1"/>
          </p:cNvSpPr>
          <p:nvPr>
            <p:ph type="subTitle" idx="1"/>
          </p:nvPr>
        </p:nvSpPr>
        <p:spPr>
          <a:xfrm>
            <a:off x="720000" y="1800194"/>
            <a:ext cx="26235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Stocks and Factors</a:t>
            </a:r>
            <a:endParaRPr dirty="0"/>
          </a:p>
        </p:txBody>
      </p:sp>
      <p:sp>
        <p:nvSpPr>
          <p:cNvPr id="169" name="Google Shape;169;p28"/>
          <p:cNvSpPr txBox="1">
            <a:spLocks noGrp="1"/>
          </p:cNvSpPr>
          <p:nvPr>
            <p:ph type="subTitle" idx="8"/>
          </p:nvPr>
        </p:nvSpPr>
        <p:spPr>
          <a:xfrm>
            <a:off x="719999" y="2945548"/>
            <a:ext cx="2848537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altLang="zh-CN" dirty="0"/>
              <a:t>Baseline - APT</a:t>
            </a:r>
          </a:p>
        </p:txBody>
      </p:sp>
      <p:sp>
        <p:nvSpPr>
          <p:cNvPr id="170" name="Google Shape;170;p28"/>
          <p:cNvSpPr txBox="1">
            <a:spLocks noGrp="1"/>
          </p:cNvSpPr>
          <p:nvPr>
            <p:ph type="subTitle" idx="9"/>
          </p:nvPr>
        </p:nvSpPr>
        <p:spPr>
          <a:xfrm>
            <a:off x="720000" y="4090901"/>
            <a:ext cx="26235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altLang="zh-CN" dirty="0"/>
              <a:t>Regularized Linear Models</a:t>
            </a:r>
            <a:endParaRPr dirty="0"/>
          </a:p>
        </p:txBody>
      </p:sp>
      <p:sp>
        <p:nvSpPr>
          <p:cNvPr id="171" name="Google Shape;171;p28"/>
          <p:cNvSpPr txBox="1">
            <a:spLocks noGrp="1"/>
          </p:cNvSpPr>
          <p:nvPr>
            <p:ph type="subTitle" idx="13"/>
          </p:nvPr>
        </p:nvSpPr>
        <p:spPr>
          <a:xfrm>
            <a:off x="3568538" y="1801694"/>
            <a:ext cx="26235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dirty="0"/>
              <a:t>Tree Models</a:t>
            </a:r>
          </a:p>
        </p:txBody>
      </p:sp>
      <p:sp>
        <p:nvSpPr>
          <p:cNvPr id="172" name="Google Shape;172;p28"/>
          <p:cNvSpPr txBox="1">
            <a:spLocks noGrp="1"/>
          </p:cNvSpPr>
          <p:nvPr>
            <p:ph type="subTitle" idx="14"/>
          </p:nvPr>
        </p:nvSpPr>
        <p:spPr>
          <a:xfrm>
            <a:off x="3568537" y="2945871"/>
            <a:ext cx="2623501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dirty="0"/>
              <a:t>Deep Learning</a:t>
            </a:r>
            <a:endParaRPr dirty="0"/>
          </a:p>
        </p:txBody>
      </p:sp>
      <p:sp>
        <p:nvSpPr>
          <p:cNvPr id="173" name="Google Shape;173;p28"/>
          <p:cNvSpPr txBox="1">
            <a:spLocks noGrp="1"/>
          </p:cNvSpPr>
          <p:nvPr>
            <p:ph type="subTitle" idx="15"/>
          </p:nvPr>
        </p:nvSpPr>
        <p:spPr>
          <a:xfrm>
            <a:off x="3568538" y="4090951"/>
            <a:ext cx="26235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Outsample Test and Conclusion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0EA1B-3DB7-7CC2-5A90-21ABFF3BF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25" y="219919"/>
            <a:ext cx="4244440" cy="790654"/>
          </a:xfrm>
        </p:spPr>
        <p:txBody>
          <a:bodyPr/>
          <a:lstStyle/>
          <a:p>
            <a:r>
              <a:rPr kumimoji="1" lang="en-US" altLang="zh-CN" dirty="0"/>
              <a:t>Metrics of Performance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896DB861-024A-4FE3-0EE3-EB0ECB63AD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5626286"/>
                  </p:ext>
                </p:extLst>
              </p:nvPr>
            </p:nvGraphicFramePr>
            <p:xfrm>
              <a:off x="1381328" y="1206230"/>
              <a:ext cx="5856051" cy="3397770"/>
            </p:xfrm>
            <a:graphic>
              <a:graphicData uri="http://schemas.openxmlformats.org/drawingml/2006/table">
                <a:tbl>
                  <a:tblPr firstRow="1" bandRow="1">
                    <a:tableStyleId>{D113A9D2-9D6B-4929-AA2D-F23B5EE8CBE7}</a:tableStyleId>
                  </a:tblPr>
                  <a:tblGrid>
                    <a:gridCol w="1360809">
                      <a:extLst>
                        <a:ext uri="{9D8B030D-6E8A-4147-A177-3AD203B41FA5}">
                          <a16:colId xmlns:a16="http://schemas.microsoft.com/office/drawing/2014/main" val="3252917614"/>
                        </a:ext>
                      </a:extLst>
                    </a:gridCol>
                    <a:gridCol w="881099">
                      <a:extLst>
                        <a:ext uri="{9D8B030D-6E8A-4147-A177-3AD203B41FA5}">
                          <a16:colId xmlns:a16="http://schemas.microsoft.com/office/drawing/2014/main" val="3172472145"/>
                        </a:ext>
                      </a:extLst>
                    </a:gridCol>
                    <a:gridCol w="1155220">
                      <a:extLst>
                        <a:ext uri="{9D8B030D-6E8A-4147-A177-3AD203B41FA5}">
                          <a16:colId xmlns:a16="http://schemas.microsoft.com/office/drawing/2014/main" val="1952839540"/>
                        </a:ext>
                      </a:extLst>
                    </a:gridCol>
                    <a:gridCol w="1243330">
                      <a:extLst>
                        <a:ext uri="{9D8B030D-6E8A-4147-A177-3AD203B41FA5}">
                          <a16:colId xmlns:a16="http://schemas.microsoft.com/office/drawing/2014/main" val="225353432"/>
                        </a:ext>
                      </a:extLst>
                    </a:gridCol>
                    <a:gridCol w="1215593">
                      <a:extLst>
                        <a:ext uri="{9D8B030D-6E8A-4147-A177-3AD203B41FA5}">
                          <a16:colId xmlns:a16="http://schemas.microsoft.com/office/drawing/2014/main" val="1014296873"/>
                        </a:ext>
                      </a:extLst>
                    </a:gridCol>
                  </a:tblGrid>
                  <a:tr h="377530">
                    <a:tc gridSpan="2"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Data and metrics/Model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Ridge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Lasso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Elastic Net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7686292"/>
                      </a:ext>
                    </a:extLst>
                  </a:tr>
                  <a:tr h="377530">
                    <a:tc rowSpan="4">
                      <a:txBody>
                        <a:bodyPr/>
                        <a:lstStyle/>
                        <a:p>
                          <a:pPr algn="l"/>
                          <a:endParaRPr lang="en-US" altLang="zh-CN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l"/>
                          <a:endParaRPr lang="en-US" altLang="zh-CN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l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In-Sample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305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HK" altLang="zh-CN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HK" altLang="zh-CN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305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</a:rPr>
                            <a:t>0.00481</a:t>
                          </a:r>
                          <a:endParaRPr lang="zh-CN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305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HK" sz="1400" b="0" i="0" u="none" strike="noStrike" cap="none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0.00214</a:t>
                          </a:r>
                          <a:endParaRPr lang="zh-CN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305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</a:rPr>
                            <a:t>0.00214</a:t>
                          </a:r>
                          <a:endParaRPr lang="zh-CN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3055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1195181"/>
                      </a:ext>
                    </a:extLst>
                  </a:tr>
                  <a:tr h="37753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MSE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0.000674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HK" sz="1400" b="0" i="0" u="none" strike="noStrike" cap="none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0.000676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0.000676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76782841"/>
                      </a:ext>
                    </a:extLst>
                  </a:tr>
                  <a:tr h="37753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305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IC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305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0.0459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305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0.0339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305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0.0338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3055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9728049"/>
                      </a:ext>
                    </a:extLst>
                  </a:tr>
                  <a:tr h="37753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IR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0.135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0.0964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0.0962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8904579"/>
                      </a:ext>
                    </a:extLst>
                  </a:tr>
                  <a:tr h="377530">
                    <a:tc rowSpan="4">
                      <a:txBody>
                        <a:bodyPr/>
                        <a:lstStyle/>
                        <a:p>
                          <a:pPr algn="l"/>
                          <a:endParaRPr lang="en-US" altLang="zh-CN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l"/>
                          <a:endParaRPr lang="en-US" altLang="zh-CN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l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Out-of-Sample</a:t>
                          </a:r>
                        </a:p>
                        <a:p>
                          <a:pPr algn="l"/>
                          <a:endParaRPr lang="en-US" altLang="zh-CN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l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305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HK" altLang="zh-CN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HK" altLang="zh-CN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HK" sz="1400" b="0" i="0" u="none" strike="noStrike" cap="none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-0.0112</a:t>
                          </a:r>
                          <a:endParaRPr lang="zh-CN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</a:rPr>
                            <a:t>-0.00300</a:t>
                          </a:r>
                          <a:endParaRPr lang="zh-CN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HK" sz="1400" b="0" i="0" u="none" strike="noStrike" cap="none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-0.00305</a:t>
                          </a:r>
                          <a:endParaRPr lang="zh-CN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6866217"/>
                      </a:ext>
                    </a:extLst>
                  </a:tr>
                  <a:tr h="377530">
                    <a:tc vMerge="1">
                      <a:txBody>
                        <a:bodyPr/>
                        <a:lstStyle/>
                        <a:p>
                          <a:pPr algn="l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305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MSE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HK" b="0" i="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0.000789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HK" sz="1400" b="0" i="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0.000782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HK" sz="1400" b="0" i="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0.000782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4199435"/>
                      </a:ext>
                    </a:extLst>
                  </a:tr>
                  <a:tr h="377530">
                    <a:tc vMerge="1">
                      <a:txBody>
                        <a:bodyPr/>
                        <a:lstStyle/>
                        <a:p>
                          <a:pPr algn="l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305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IC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0.0273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0.00192 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0.00411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0101241"/>
                      </a:ext>
                    </a:extLst>
                  </a:tr>
                  <a:tr h="377530">
                    <a:tc vMerge="1">
                      <a:txBody>
                        <a:bodyPr/>
                        <a:lstStyle/>
                        <a:p>
                          <a:pPr algn="l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305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IR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0.0734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0.00583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0.0124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23914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896DB861-024A-4FE3-0EE3-EB0ECB63AD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5626286"/>
                  </p:ext>
                </p:extLst>
              </p:nvPr>
            </p:nvGraphicFramePr>
            <p:xfrm>
              <a:off x="1381328" y="1206230"/>
              <a:ext cx="5856051" cy="3397770"/>
            </p:xfrm>
            <a:graphic>
              <a:graphicData uri="http://schemas.openxmlformats.org/drawingml/2006/table">
                <a:tbl>
                  <a:tblPr firstRow="1" bandRow="1">
                    <a:tableStyleId>{D113A9D2-9D6B-4929-AA2D-F23B5EE8CBE7}</a:tableStyleId>
                  </a:tblPr>
                  <a:tblGrid>
                    <a:gridCol w="1360809">
                      <a:extLst>
                        <a:ext uri="{9D8B030D-6E8A-4147-A177-3AD203B41FA5}">
                          <a16:colId xmlns:a16="http://schemas.microsoft.com/office/drawing/2014/main" val="3252917614"/>
                        </a:ext>
                      </a:extLst>
                    </a:gridCol>
                    <a:gridCol w="881099">
                      <a:extLst>
                        <a:ext uri="{9D8B030D-6E8A-4147-A177-3AD203B41FA5}">
                          <a16:colId xmlns:a16="http://schemas.microsoft.com/office/drawing/2014/main" val="3172472145"/>
                        </a:ext>
                      </a:extLst>
                    </a:gridCol>
                    <a:gridCol w="1155220">
                      <a:extLst>
                        <a:ext uri="{9D8B030D-6E8A-4147-A177-3AD203B41FA5}">
                          <a16:colId xmlns:a16="http://schemas.microsoft.com/office/drawing/2014/main" val="1952839540"/>
                        </a:ext>
                      </a:extLst>
                    </a:gridCol>
                    <a:gridCol w="1243330">
                      <a:extLst>
                        <a:ext uri="{9D8B030D-6E8A-4147-A177-3AD203B41FA5}">
                          <a16:colId xmlns:a16="http://schemas.microsoft.com/office/drawing/2014/main" val="225353432"/>
                        </a:ext>
                      </a:extLst>
                    </a:gridCol>
                    <a:gridCol w="1215593">
                      <a:extLst>
                        <a:ext uri="{9D8B030D-6E8A-4147-A177-3AD203B41FA5}">
                          <a16:colId xmlns:a16="http://schemas.microsoft.com/office/drawing/2014/main" val="1014296873"/>
                        </a:ext>
                      </a:extLst>
                    </a:gridCol>
                  </a:tblGrid>
                  <a:tr h="377530">
                    <a:tc gridSpan="2"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Data and metrics/Model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Ridge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Lasso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Elastic Net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7686292"/>
                      </a:ext>
                    </a:extLst>
                  </a:tr>
                  <a:tr h="377530">
                    <a:tc rowSpan="4">
                      <a:txBody>
                        <a:bodyPr/>
                        <a:lstStyle/>
                        <a:p>
                          <a:pPr algn="l"/>
                          <a:endParaRPr lang="en-US" altLang="zh-CN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l"/>
                          <a:endParaRPr lang="en-US" altLang="zh-CN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l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In-Sample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305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1111" t="-104839" r="-418056" b="-7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</a:rPr>
                            <a:t>0.00481</a:t>
                          </a:r>
                          <a:endParaRPr lang="zh-CN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305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HK" sz="1400" b="0" i="0" u="none" strike="noStrike" cap="none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0.00214</a:t>
                          </a:r>
                          <a:endParaRPr lang="zh-CN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305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</a:rPr>
                            <a:t>0.00214</a:t>
                          </a:r>
                          <a:endParaRPr lang="zh-CN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3055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1195181"/>
                      </a:ext>
                    </a:extLst>
                  </a:tr>
                  <a:tr h="37753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MSE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0.000674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HK" sz="1400" b="0" i="0" u="none" strike="noStrike" cap="none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0.000676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0.000676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76782841"/>
                      </a:ext>
                    </a:extLst>
                  </a:tr>
                  <a:tr h="37753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305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IC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305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0.0459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305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0.0339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305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0.0338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3055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9728049"/>
                      </a:ext>
                    </a:extLst>
                  </a:tr>
                  <a:tr h="37753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IR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0.135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0.0964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0.0962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8904579"/>
                      </a:ext>
                    </a:extLst>
                  </a:tr>
                  <a:tr h="377530">
                    <a:tc rowSpan="4">
                      <a:txBody>
                        <a:bodyPr/>
                        <a:lstStyle/>
                        <a:p>
                          <a:pPr algn="l"/>
                          <a:endParaRPr lang="en-US" altLang="zh-CN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l"/>
                          <a:endParaRPr lang="en-US" altLang="zh-CN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l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Out-of-Sample</a:t>
                          </a:r>
                        </a:p>
                        <a:p>
                          <a:pPr algn="l"/>
                          <a:endParaRPr lang="en-US" altLang="zh-CN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l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305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1111" t="-506452" r="-418056" b="-3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HK" sz="1400" b="0" i="0" u="none" strike="noStrike" cap="none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-0.0112</a:t>
                          </a:r>
                          <a:endParaRPr lang="zh-CN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</a:rPr>
                            <a:t>-0.00300</a:t>
                          </a:r>
                          <a:endParaRPr lang="zh-CN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HK" sz="1400" b="0" i="0" u="none" strike="noStrike" cap="none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-0.00305</a:t>
                          </a:r>
                          <a:endParaRPr lang="zh-CN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6866217"/>
                      </a:ext>
                    </a:extLst>
                  </a:tr>
                  <a:tr h="377530">
                    <a:tc vMerge="1">
                      <a:txBody>
                        <a:bodyPr/>
                        <a:lstStyle/>
                        <a:p>
                          <a:pPr algn="l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305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MSE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HK" b="0" i="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0.000789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HK" sz="1400" b="0" i="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0.000782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HK" sz="1400" b="0" i="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0.000782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4199435"/>
                      </a:ext>
                    </a:extLst>
                  </a:tr>
                  <a:tr h="377530">
                    <a:tc vMerge="1">
                      <a:txBody>
                        <a:bodyPr/>
                        <a:lstStyle/>
                        <a:p>
                          <a:pPr algn="l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305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IC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0.0273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0.00192 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0.00411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0101241"/>
                      </a:ext>
                    </a:extLst>
                  </a:tr>
                  <a:tr h="377530">
                    <a:tc vMerge="1">
                      <a:txBody>
                        <a:bodyPr/>
                        <a:lstStyle/>
                        <a:p>
                          <a:pPr algn="l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305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IR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0.0734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0.00583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0.0124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239144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53207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0"/>
          <p:cNvPicPr preferRelativeResize="0"/>
          <p:nvPr/>
        </p:nvPicPr>
        <p:blipFill rotWithShape="1">
          <a:blip r:embed="rId3">
            <a:alphaModFix amt="51000"/>
          </a:blip>
          <a:srcRect l="54065" t="20933" b="13814"/>
          <a:stretch/>
        </p:blipFill>
        <p:spPr>
          <a:xfrm>
            <a:off x="6647550" y="0"/>
            <a:ext cx="2496450" cy="21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0"/>
          <p:cNvPicPr preferRelativeResize="0"/>
          <p:nvPr/>
        </p:nvPicPr>
        <p:blipFill rotWithShape="1">
          <a:blip r:embed="rId3">
            <a:alphaModFix amt="51000"/>
          </a:blip>
          <a:srcRect t="20933" b="13814"/>
          <a:stretch/>
        </p:blipFill>
        <p:spPr>
          <a:xfrm>
            <a:off x="0" y="3174225"/>
            <a:ext cx="5156599" cy="207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0"/>
          <p:cNvSpPr txBox="1">
            <a:spLocks noGrp="1"/>
          </p:cNvSpPr>
          <p:nvPr>
            <p:ph type="title"/>
          </p:nvPr>
        </p:nvSpPr>
        <p:spPr>
          <a:xfrm>
            <a:off x="3414537" y="1688635"/>
            <a:ext cx="3484124" cy="8831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dirty="0"/>
              <a:t>Tree Models</a:t>
            </a:r>
          </a:p>
        </p:txBody>
      </p:sp>
      <p:sp>
        <p:nvSpPr>
          <p:cNvPr id="189" name="Google Shape;189;p30"/>
          <p:cNvSpPr txBox="1">
            <a:spLocks noGrp="1"/>
          </p:cNvSpPr>
          <p:nvPr>
            <p:ph type="title" idx="2"/>
          </p:nvPr>
        </p:nvSpPr>
        <p:spPr>
          <a:xfrm>
            <a:off x="1752063" y="1582492"/>
            <a:ext cx="1266000" cy="11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>
            <a:spLocks noGrp="1"/>
          </p:cNvSpPr>
          <p:nvPr>
            <p:ph type="subTitle" idx="4"/>
          </p:nvPr>
        </p:nvSpPr>
        <p:spPr>
          <a:xfrm>
            <a:off x="4578775" y="1774798"/>
            <a:ext cx="3686016" cy="5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Bagging</a:t>
            </a:r>
            <a:endParaRPr b="1" i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5" name="Google Shape;195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Traditional Tree Models</a:t>
            </a:r>
            <a:endParaRPr dirty="0"/>
          </a:p>
        </p:txBody>
      </p:sp>
      <p:sp>
        <p:nvSpPr>
          <p:cNvPr id="196" name="Google Shape;196;p31"/>
          <p:cNvSpPr txBox="1">
            <a:spLocks noGrp="1"/>
          </p:cNvSpPr>
          <p:nvPr>
            <p:ph type="subTitle" idx="1"/>
          </p:nvPr>
        </p:nvSpPr>
        <p:spPr>
          <a:xfrm>
            <a:off x="4578776" y="2240912"/>
            <a:ext cx="3686015" cy="2578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Random Forest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Constructs multiple decision trees using subsets of the dataset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Reducing overfitting and improving robustness</a:t>
            </a:r>
            <a:endParaRPr sz="2000" dirty="0"/>
          </a:p>
        </p:txBody>
      </p:sp>
      <p:sp>
        <p:nvSpPr>
          <p:cNvPr id="197" name="Google Shape;197;p31"/>
          <p:cNvSpPr txBox="1">
            <a:spLocks noGrp="1"/>
          </p:cNvSpPr>
          <p:nvPr>
            <p:ph type="subTitle" idx="2"/>
          </p:nvPr>
        </p:nvSpPr>
        <p:spPr>
          <a:xfrm>
            <a:off x="713224" y="2238435"/>
            <a:ext cx="3858775" cy="2578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000" dirty="0" err="1"/>
              <a:t>XGBoost</a:t>
            </a:r>
            <a:r>
              <a:rPr lang="en-US" altLang="zh-CN" sz="2000" dirty="0"/>
              <a:t>, </a:t>
            </a:r>
            <a:r>
              <a:rPr lang="en-US" sz="2000" dirty="0" err="1"/>
              <a:t>LightGBM</a:t>
            </a:r>
            <a:r>
              <a:rPr lang="en-US" sz="2000" dirty="0"/>
              <a:t>, </a:t>
            </a:r>
            <a:r>
              <a:rPr lang="en-US" sz="2000" dirty="0" err="1"/>
              <a:t>CatBoost</a:t>
            </a:r>
            <a:endParaRPr lang="en-US" sz="20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Sequentially combine weak learners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Optimize on the direction of negative gradient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Easy to be overfitting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sz="1600" dirty="0"/>
          </a:p>
        </p:txBody>
      </p:sp>
      <p:sp>
        <p:nvSpPr>
          <p:cNvPr id="198" name="Google Shape;198;p31"/>
          <p:cNvSpPr txBox="1">
            <a:spLocks noGrp="1"/>
          </p:cNvSpPr>
          <p:nvPr>
            <p:ph type="subTitle" idx="3"/>
          </p:nvPr>
        </p:nvSpPr>
        <p:spPr>
          <a:xfrm>
            <a:off x="713223" y="1772321"/>
            <a:ext cx="3858775" cy="5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Boosting</a:t>
            </a:r>
            <a:endParaRPr b="1" i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9" name="Google Shape;199;p31"/>
          <p:cNvSpPr/>
          <p:nvPr/>
        </p:nvSpPr>
        <p:spPr>
          <a:xfrm>
            <a:off x="4694353" y="1312854"/>
            <a:ext cx="351616" cy="461944"/>
          </a:xfrm>
          <a:custGeom>
            <a:avLst/>
            <a:gdLst/>
            <a:ahLst/>
            <a:cxnLst/>
            <a:rect l="l" t="t" r="r" b="b"/>
            <a:pathLst>
              <a:path w="10941" h="14374" extrusionOk="0">
                <a:moveTo>
                  <a:pt x="5056" y="3182"/>
                </a:moveTo>
                <a:cubicBezTo>
                  <a:pt x="4920" y="3262"/>
                  <a:pt x="4797" y="3339"/>
                  <a:pt x="4669" y="3405"/>
                </a:cubicBezTo>
                <a:cubicBezTo>
                  <a:pt x="4390" y="3550"/>
                  <a:pt x="4111" y="3696"/>
                  <a:pt x="3825" y="3825"/>
                </a:cubicBezTo>
                <a:cubicBezTo>
                  <a:pt x="3436" y="4002"/>
                  <a:pt x="3024" y="4116"/>
                  <a:pt x="2608" y="4214"/>
                </a:cubicBezTo>
                <a:cubicBezTo>
                  <a:pt x="2535" y="4233"/>
                  <a:pt x="2510" y="4262"/>
                  <a:pt x="2510" y="4339"/>
                </a:cubicBezTo>
                <a:cubicBezTo>
                  <a:pt x="2515" y="5119"/>
                  <a:pt x="2509" y="5896"/>
                  <a:pt x="2515" y="6674"/>
                </a:cubicBezTo>
                <a:cubicBezTo>
                  <a:pt x="2516" y="6950"/>
                  <a:pt x="2528" y="7225"/>
                  <a:pt x="2553" y="7498"/>
                </a:cubicBezTo>
                <a:cubicBezTo>
                  <a:pt x="2575" y="7735"/>
                  <a:pt x="2611" y="7972"/>
                  <a:pt x="2662" y="8204"/>
                </a:cubicBezTo>
                <a:cubicBezTo>
                  <a:pt x="2757" y="8635"/>
                  <a:pt x="2922" y="9037"/>
                  <a:pt x="3147" y="9417"/>
                </a:cubicBezTo>
                <a:cubicBezTo>
                  <a:pt x="3377" y="9809"/>
                  <a:pt x="3652" y="10166"/>
                  <a:pt x="3995" y="10465"/>
                </a:cubicBezTo>
                <a:cubicBezTo>
                  <a:pt x="4227" y="10666"/>
                  <a:pt x="4468" y="10860"/>
                  <a:pt x="4708" y="11051"/>
                </a:cubicBezTo>
                <a:cubicBezTo>
                  <a:pt x="4814" y="11136"/>
                  <a:pt x="4930" y="11203"/>
                  <a:pt x="5056" y="11286"/>
                </a:cubicBezTo>
                <a:lnTo>
                  <a:pt x="5056" y="3182"/>
                </a:lnTo>
                <a:close/>
                <a:moveTo>
                  <a:pt x="5885" y="3172"/>
                </a:moveTo>
                <a:lnTo>
                  <a:pt x="5885" y="11286"/>
                </a:lnTo>
                <a:cubicBezTo>
                  <a:pt x="6003" y="11206"/>
                  <a:pt x="6112" y="11145"/>
                  <a:pt x="6212" y="11066"/>
                </a:cubicBezTo>
                <a:cubicBezTo>
                  <a:pt x="6493" y="10841"/>
                  <a:pt x="6775" y="10614"/>
                  <a:pt x="7048" y="10374"/>
                </a:cubicBezTo>
                <a:cubicBezTo>
                  <a:pt x="7165" y="10272"/>
                  <a:pt x="7270" y="10152"/>
                  <a:pt x="7360" y="10027"/>
                </a:cubicBezTo>
                <a:cubicBezTo>
                  <a:pt x="7536" y="9786"/>
                  <a:pt x="7709" y="9542"/>
                  <a:pt x="7862" y="9290"/>
                </a:cubicBezTo>
                <a:cubicBezTo>
                  <a:pt x="8033" y="9007"/>
                  <a:pt x="8149" y="8696"/>
                  <a:pt x="8235" y="8375"/>
                </a:cubicBezTo>
                <a:cubicBezTo>
                  <a:pt x="8335" y="8005"/>
                  <a:pt x="8405" y="7629"/>
                  <a:pt x="8408" y="7247"/>
                </a:cubicBezTo>
                <a:cubicBezTo>
                  <a:pt x="8413" y="6280"/>
                  <a:pt x="8410" y="5314"/>
                  <a:pt x="8410" y="4346"/>
                </a:cubicBezTo>
                <a:lnTo>
                  <a:pt x="8410" y="4231"/>
                </a:lnTo>
                <a:cubicBezTo>
                  <a:pt x="7505" y="4036"/>
                  <a:pt x="6664" y="3690"/>
                  <a:pt x="5885" y="3172"/>
                </a:cubicBezTo>
                <a:close/>
                <a:moveTo>
                  <a:pt x="5453" y="1982"/>
                </a:moveTo>
                <a:cubicBezTo>
                  <a:pt x="5476" y="1982"/>
                  <a:pt x="5501" y="1986"/>
                  <a:pt x="5516" y="1995"/>
                </a:cubicBezTo>
                <a:cubicBezTo>
                  <a:pt x="5894" y="2224"/>
                  <a:pt x="6266" y="2464"/>
                  <a:pt x="6650" y="2687"/>
                </a:cubicBezTo>
                <a:cubicBezTo>
                  <a:pt x="7101" y="2950"/>
                  <a:pt x="7575" y="3169"/>
                  <a:pt x="8084" y="3299"/>
                </a:cubicBezTo>
                <a:cubicBezTo>
                  <a:pt x="8446" y="3389"/>
                  <a:pt x="8807" y="3482"/>
                  <a:pt x="9170" y="3569"/>
                </a:cubicBezTo>
                <a:cubicBezTo>
                  <a:pt x="9230" y="3583"/>
                  <a:pt x="9245" y="3607"/>
                  <a:pt x="9245" y="3665"/>
                </a:cubicBezTo>
                <a:cubicBezTo>
                  <a:pt x="9243" y="4787"/>
                  <a:pt x="9252" y="5908"/>
                  <a:pt x="9240" y="7031"/>
                </a:cubicBezTo>
                <a:cubicBezTo>
                  <a:pt x="9236" y="7374"/>
                  <a:pt x="9182" y="7716"/>
                  <a:pt x="9135" y="8058"/>
                </a:cubicBezTo>
                <a:cubicBezTo>
                  <a:pt x="9059" y="8630"/>
                  <a:pt x="8870" y="9169"/>
                  <a:pt x="8591" y="9671"/>
                </a:cubicBezTo>
                <a:cubicBezTo>
                  <a:pt x="8432" y="9955"/>
                  <a:pt x="8242" y="10224"/>
                  <a:pt x="8046" y="10487"/>
                </a:cubicBezTo>
                <a:cubicBezTo>
                  <a:pt x="7909" y="10672"/>
                  <a:pt x="7753" y="10846"/>
                  <a:pt x="7585" y="11005"/>
                </a:cubicBezTo>
                <a:cubicBezTo>
                  <a:pt x="7190" y="11384"/>
                  <a:pt x="6762" y="11723"/>
                  <a:pt x="6289" y="12000"/>
                </a:cubicBezTo>
                <a:cubicBezTo>
                  <a:pt x="6038" y="12148"/>
                  <a:pt x="5784" y="12291"/>
                  <a:pt x="5533" y="12437"/>
                </a:cubicBezTo>
                <a:cubicBezTo>
                  <a:pt x="5510" y="12449"/>
                  <a:pt x="5491" y="12456"/>
                  <a:pt x="5470" y="12456"/>
                </a:cubicBezTo>
                <a:cubicBezTo>
                  <a:pt x="5453" y="12456"/>
                  <a:pt x="5434" y="12451"/>
                  <a:pt x="5412" y="12439"/>
                </a:cubicBezTo>
                <a:cubicBezTo>
                  <a:pt x="4913" y="12181"/>
                  <a:pt x="4433" y="11891"/>
                  <a:pt x="3986" y="11546"/>
                </a:cubicBezTo>
                <a:cubicBezTo>
                  <a:pt x="3782" y="11389"/>
                  <a:pt x="3593" y="11211"/>
                  <a:pt x="3402" y="11037"/>
                </a:cubicBezTo>
                <a:cubicBezTo>
                  <a:pt x="3056" y="10723"/>
                  <a:pt x="2764" y="10365"/>
                  <a:pt x="2519" y="9970"/>
                </a:cubicBezTo>
                <a:cubicBezTo>
                  <a:pt x="2249" y="9535"/>
                  <a:pt x="2035" y="9075"/>
                  <a:pt x="1913" y="8578"/>
                </a:cubicBezTo>
                <a:cubicBezTo>
                  <a:pt x="1851" y="8328"/>
                  <a:pt x="1798" y="8074"/>
                  <a:pt x="1753" y="7820"/>
                </a:cubicBezTo>
                <a:cubicBezTo>
                  <a:pt x="1727" y="7680"/>
                  <a:pt x="1716" y="7534"/>
                  <a:pt x="1714" y="7390"/>
                </a:cubicBezTo>
                <a:cubicBezTo>
                  <a:pt x="1711" y="6728"/>
                  <a:pt x="1712" y="6067"/>
                  <a:pt x="1712" y="5405"/>
                </a:cubicBezTo>
                <a:lnTo>
                  <a:pt x="1695" y="5405"/>
                </a:lnTo>
                <a:cubicBezTo>
                  <a:pt x="1695" y="4831"/>
                  <a:pt x="1695" y="4256"/>
                  <a:pt x="1692" y="3681"/>
                </a:cubicBezTo>
                <a:cubicBezTo>
                  <a:pt x="1692" y="3615"/>
                  <a:pt x="1703" y="3585"/>
                  <a:pt x="1778" y="3566"/>
                </a:cubicBezTo>
                <a:cubicBezTo>
                  <a:pt x="2274" y="3455"/>
                  <a:pt x="2772" y="3344"/>
                  <a:pt x="3252" y="3170"/>
                </a:cubicBezTo>
                <a:cubicBezTo>
                  <a:pt x="3611" y="3040"/>
                  <a:pt x="3954" y="2880"/>
                  <a:pt x="4281" y="2681"/>
                </a:cubicBezTo>
                <a:cubicBezTo>
                  <a:pt x="4659" y="2452"/>
                  <a:pt x="5034" y="2217"/>
                  <a:pt x="5413" y="1988"/>
                </a:cubicBezTo>
                <a:cubicBezTo>
                  <a:pt x="5424" y="1984"/>
                  <a:pt x="5438" y="1982"/>
                  <a:pt x="5453" y="1982"/>
                </a:cubicBezTo>
                <a:close/>
                <a:moveTo>
                  <a:pt x="5425" y="0"/>
                </a:moveTo>
                <a:cubicBezTo>
                  <a:pt x="5238" y="111"/>
                  <a:pt x="5053" y="219"/>
                  <a:pt x="4869" y="331"/>
                </a:cubicBezTo>
                <a:cubicBezTo>
                  <a:pt x="4536" y="530"/>
                  <a:pt x="4205" y="733"/>
                  <a:pt x="3877" y="939"/>
                </a:cubicBezTo>
                <a:cubicBezTo>
                  <a:pt x="3447" y="1207"/>
                  <a:pt x="3020" y="1480"/>
                  <a:pt x="2528" y="1617"/>
                </a:cubicBezTo>
                <a:cubicBezTo>
                  <a:pt x="2083" y="1740"/>
                  <a:pt x="1632" y="1842"/>
                  <a:pt x="1184" y="1946"/>
                </a:cubicBezTo>
                <a:cubicBezTo>
                  <a:pt x="921" y="2005"/>
                  <a:pt x="655" y="2057"/>
                  <a:pt x="391" y="2108"/>
                </a:cubicBezTo>
                <a:cubicBezTo>
                  <a:pt x="266" y="2132"/>
                  <a:pt x="140" y="2150"/>
                  <a:pt x="4" y="2173"/>
                </a:cubicBezTo>
                <a:lnTo>
                  <a:pt x="4" y="2271"/>
                </a:lnTo>
                <a:cubicBezTo>
                  <a:pt x="4" y="3949"/>
                  <a:pt x="0" y="5626"/>
                  <a:pt x="9" y="7305"/>
                </a:cubicBezTo>
                <a:cubicBezTo>
                  <a:pt x="10" y="7597"/>
                  <a:pt x="61" y="7889"/>
                  <a:pt x="95" y="8181"/>
                </a:cubicBezTo>
                <a:cubicBezTo>
                  <a:pt x="149" y="8640"/>
                  <a:pt x="266" y="9086"/>
                  <a:pt x="415" y="9520"/>
                </a:cubicBezTo>
                <a:cubicBezTo>
                  <a:pt x="633" y="10152"/>
                  <a:pt x="937" y="10739"/>
                  <a:pt x="1333" y="11278"/>
                </a:cubicBezTo>
                <a:cubicBezTo>
                  <a:pt x="1479" y="11475"/>
                  <a:pt x="1632" y="11666"/>
                  <a:pt x="1794" y="11848"/>
                </a:cubicBezTo>
                <a:cubicBezTo>
                  <a:pt x="1948" y="12026"/>
                  <a:pt x="2108" y="12203"/>
                  <a:pt x="2284" y="12358"/>
                </a:cubicBezTo>
                <a:cubicBezTo>
                  <a:pt x="2588" y="12625"/>
                  <a:pt x="2896" y="12888"/>
                  <a:pt x="3218" y="13128"/>
                </a:cubicBezTo>
                <a:cubicBezTo>
                  <a:pt x="3815" y="13571"/>
                  <a:pt x="4471" y="13916"/>
                  <a:pt x="5138" y="14239"/>
                </a:cubicBezTo>
                <a:cubicBezTo>
                  <a:pt x="5234" y="14284"/>
                  <a:pt x="5330" y="14328"/>
                  <a:pt x="5425" y="14373"/>
                </a:cubicBezTo>
                <a:lnTo>
                  <a:pt x="5516" y="14373"/>
                </a:lnTo>
                <a:cubicBezTo>
                  <a:pt x="5705" y="14283"/>
                  <a:pt x="5894" y="14189"/>
                  <a:pt x="6083" y="14100"/>
                </a:cubicBezTo>
                <a:cubicBezTo>
                  <a:pt x="6651" y="13829"/>
                  <a:pt x="7191" y="13511"/>
                  <a:pt x="7703" y="13147"/>
                </a:cubicBezTo>
                <a:cubicBezTo>
                  <a:pt x="7922" y="12993"/>
                  <a:pt x="8134" y="12825"/>
                  <a:pt x="8335" y="12648"/>
                </a:cubicBezTo>
                <a:cubicBezTo>
                  <a:pt x="8595" y="12415"/>
                  <a:pt x="8856" y="12177"/>
                  <a:pt x="9094" y="11921"/>
                </a:cubicBezTo>
                <a:cubicBezTo>
                  <a:pt x="9410" y="11583"/>
                  <a:pt x="9682" y="11211"/>
                  <a:pt x="9922" y="10812"/>
                </a:cubicBezTo>
                <a:cubicBezTo>
                  <a:pt x="10220" y="10319"/>
                  <a:pt x="10457" y="9798"/>
                  <a:pt x="10609" y="9242"/>
                </a:cubicBezTo>
                <a:cubicBezTo>
                  <a:pt x="10704" y="8890"/>
                  <a:pt x="10781" y="8532"/>
                  <a:pt x="10843" y="8173"/>
                </a:cubicBezTo>
                <a:cubicBezTo>
                  <a:pt x="10889" y="7911"/>
                  <a:pt x="10898" y="7642"/>
                  <a:pt x="10920" y="7378"/>
                </a:cubicBezTo>
                <a:cubicBezTo>
                  <a:pt x="10930" y="7242"/>
                  <a:pt x="10938" y="7105"/>
                  <a:pt x="10938" y="6971"/>
                </a:cubicBezTo>
                <a:cubicBezTo>
                  <a:pt x="10941" y="5410"/>
                  <a:pt x="10938" y="3853"/>
                  <a:pt x="10941" y="2293"/>
                </a:cubicBezTo>
                <a:cubicBezTo>
                  <a:pt x="10941" y="2219"/>
                  <a:pt x="10936" y="2179"/>
                  <a:pt x="10841" y="2163"/>
                </a:cubicBezTo>
                <a:cubicBezTo>
                  <a:pt x="10506" y="2109"/>
                  <a:pt x="10171" y="2038"/>
                  <a:pt x="9839" y="1970"/>
                </a:cubicBezTo>
                <a:cubicBezTo>
                  <a:pt x="9249" y="1851"/>
                  <a:pt x="8656" y="1738"/>
                  <a:pt x="8097" y="1506"/>
                </a:cubicBezTo>
                <a:cubicBezTo>
                  <a:pt x="7792" y="1379"/>
                  <a:pt x="7505" y="1206"/>
                  <a:pt x="7219" y="1036"/>
                </a:cubicBezTo>
                <a:cubicBezTo>
                  <a:pt x="6747" y="759"/>
                  <a:pt x="6285" y="469"/>
                  <a:pt x="5818" y="184"/>
                </a:cubicBezTo>
                <a:cubicBezTo>
                  <a:pt x="5717" y="121"/>
                  <a:pt x="5616" y="60"/>
                  <a:pt x="551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469;p46">
            <a:extLst>
              <a:ext uri="{FF2B5EF4-FFF2-40B4-BE49-F238E27FC236}">
                <a16:creationId xmlns:a16="http://schemas.microsoft.com/office/drawing/2014/main" id="{CA2CCC4D-2047-E592-AABC-8E37EBDF8B13}"/>
              </a:ext>
            </a:extLst>
          </p:cNvPr>
          <p:cNvSpPr/>
          <p:nvPr/>
        </p:nvSpPr>
        <p:spPr>
          <a:xfrm>
            <a:off x="720000" y="1310377"/>
            <a:ext cx="462041" cy="464421"/>
          </a:xfrm>
          <a:custGeom>
            <a:avLst/>
            <a:gdLst/>
            <a:ahLst/>
            <a:cxnLst/>
            <a:rect l="l" t="t" r="r" b="b"/>
            <a:pathLst>
              <a:path w="14377" h="13143" extrusionOk="0">
                <a:moveTo>
                  <a:pt x="14377" y="1"/>
                </a:moveTo>
                <a:cubicBezTo>
                  <a:pt x="14348" y="41"/>
                  <a:pt x="14311" y="78"/>
                  <a:pt x="14289" y="122"/>
                </a:cubicBezTo>
                <a:cubicBezTo>
                  <a:pt x="14063" y="564"/>
                  <a:pt x="13835" y="1008"/>
                  <a:pt x="13611" y="1453"/>
                </a:cubicBezTo>
                <a:cubicBezTo>
                  <a:pt x="13389" y="1904"/>
                  <a:pt x="13068" y="2272"/>
                  <a:pt x="12668" y="2574"/>
                </a:cubicBezTo>
                <a:cubicBezTo>
                  <a:pt x="12288" y="2860"/>
                  <a:pt x="11861" y="3012"/>
                  <a:pt x="11385" y="3029"/>
                </a:cubicBezTo>
                <a:cubicBezTo>
                  <a:pt x="11360" y="3029"/>
                  <a:pt x="11329" y="3054"/>
                  <a:pt x="11312" y="3077"/>
                </a:cubicBezTo>
                <a:cubicBezTo>
                  <a:pt x="11125" y="3349"/>
                  <a:pt x="10937" y="3619"/>
                  <a:pt x="10754" y="3893"/>
                </a:cubicBezTo>
                <a:cubicBezTo>
                  <a:pt x="10632" y="4078"/>
                  <a:pt x="10538" y="4275"/>
                  <a:pt x="10531" y="4505"/>
                </a:cubicBezTo>
                <a:cubicBezTo>
                  <a:pt x="10522" y="4804"/>
                  <a:pt x="10633" y="5065"/>
                  <a:pt x="10770" y="5319"/>
                </a:cubicBezTo>
                <a:cubicBezTo>
                  <a:pt x="10782" y="5339"/>
                  <a:pt x="10823" y="5357"/>
                  <a:pt x="10852" y="5357"/>
                </a:cubicBezTo>
                <a:cubicBezTo>
                  <a:pt x="10857" y="5357"/>
                  <a:pt x="10861" y="5357"/>
                  <a:pt x="10865" y="5356"/>
                </a:cubicBezTo>
                <a:cubicBezTo>
                  <a:pt x="11010" y="5319"/>
                  <a:pt x="11150" y="5275"/>
                  <a:pt x="11293" y="5233"/>
                </a:cubicBezTo>
                <a:cubicBezTo>
                  <a:pt x="11702" y="5112"/>
                  <a:pt x="12093" y="4951"/>
                  <a:pt x="12468" y="4747"/>
                </a:cubicBezTo>
                <a:cubicBezTo>
                  <a:pt x="12761" y="4586"/>
                  <a:pt x="13039" y="4402"/>
                  <a:pt x="13287" y="4178"/>
                </a:cubicBezTo>
                <a:cubicBezTo>
                  <a:pt x="13625" y="3874"/>
                  <a:pt x="13907" y="3519"/>
                  <a:pt x="14095" y="3101"/>
                </a:cubicBezTo>
                <a:cubicBezTo>
                  <a:pt x="14219" y="2823"/>
                  <a:pt x="14304" y="2533"/>
                  <a:pt x="14340" y="2229"/>
                </a:cubicBezTo>
                <a:cubicBezTo>
                  <a:pt x="14352" y="2142"/>
                  <a:pt x="14365" y="2057"/>
                  <a:pt x="14377" y="1969"/>
                </a:cubicBezTo>
                <a:lnTo>
                  <a:pt x="14377" y="1"/>
                </a:lnTo>
                <a:close/>
                <a:moveTo>
                  <a:pt x="1" y="5"/>
                </a:moveTo>
                <a:lnTo>
                  <a:pt x="1" y="2082"/>
                </a:lnTo>
                <a:cubicBezTo>
                  <a:pt x="14" y="2148"/>
                  <a:pt x="28" y="2213"/>
                  <a:pt x="37" y="2279"/>
                </a:cubicBezTo>
                <a:cubicBezTo>
                  <a:pt x="72" y="2566"/>
                  <a:pt x="157" y="2841"/>
                  <a:pt x="277" y="3102"/>
                </a:cubicBezTo>
                <a:cubicBezTo>
                  <a:pt x="459" y="3496"/>
                  <a:pt x="714" y="3838"/>
                  <a:pt x="1037" y="4132"/>
                </a:cubicBezTo>
                <a:cubicBezTo>
                  <a:pt x="1310" y="4381"/>
                  <a:pt x="1606" y="4588"/>
                  <a:pt x="1926" y="4763"/>
                </a:cubicBezTo>
                <a:cubicBezTo>
                  <a:pt x="2361" y="5001"/>
                  <a:pt x="2825" y="5164"/>
                  <a:pt x="3299" y="5304"/>
                </a:cubicBezTo>
                <a:cubicBezTo>
                  <a:pt x="3393" y="5332"/>
                  <a:pt x="3489" y="5347"/>
                  <a:pt x="3585" y="5369"/>
                </a:cubicBezTo>
                <a:cubicBezTo>
                  <a:pt x="3650" y="5223"/>
                  <a:pt x="3715" y="5093"/>
                  <a:pt x="3765" y="4956"/>
                </a:cubicBezTo>
                <a:cubicBezTo>
                  <a:pt x="3883" y="4632"/>
                  <a:pt x="3874" y="4311"/>
                  <a:pt x="3686" y="4013"/>
                </a:cubicBezTo>
                <a:cubicBezTo>
                  <a:pt x="3486" y="3698"/>
                  <a:pt x="3270" y="3388"/>
                  <a:pt x="3060" y="3080"/>
                </a:cubicBezTo>
                <a:cubicBezTo>
                  <a:pt x="3045" y="3058"/>
                  <a:pt x="3016" y="3038"/>
                  <a:pt x="2991" y="3031"/>
                </a:cubicBezTo>
                <a:cubicBezTo>
                  <a:pt x="2942" y="3019"/>
                  <a:pt x="2891" y="3013"/>
                  <a:pt x="2839" y="3012"/>
                </a:cubicBezTo>
                <a:cubicBezTo>
                  <a:pt x="2530" y="3000"/>
                  <a:pt x="2245" y="2899"/>
                  <a:pt x="1977" y="2752"/>
                </a:cubicBezTo>
                <a:cubicBezTo>
                  <a:pt x="1570" y="2527"/>
                  <a:pt x="1235" y="2219"/>
                  <a:pt x="986" y="1832"/>
                </a:cubicBezTo>
                <a:cubicBezTo>
                  <a:pt x="796" y="1539"/>
                  <a:pt x="640" y="1221"/>
                  <a:pt x="475" y="911"/>
                </a:cubicBezTo>
                <a:cubicBezTo>
                  <a:pt x="331" y="637"/>
                  <a:pt x="196" y="357"/>
                  <a:pt x="56" y="81"/>
                </a:cubicBezTo>
                <a:cubicBezTo>
                  <a:pt x="42" y="53"/>
                  <a:pt x="20" y="30"/>
                  <a:pt x="1" y="5"/>
                </a:cubicBezTo>
                <a:close/>
                <a:moveTo>
                  <a:pt x="5801" y="6561"/>
                </a:moveTo>
                <a:cubicBezTo>
                  <a:pt x="6064" y="6825"/>
                  <a:pt x="6335" y="7098"/>
                  <a:pt x="6602" y="7364"/>
                </a:cubicBezTo>
                <a:lnTo>
                  <a:pt x="6049" y="7917"/>
                </a:lnTo>
                <a:lnTo>
                  <a:pt x="5246" y="7114"/>
                </a:lnTo>
                <a:cubicBezTo>
                  <a:pt x="5427" y="6933"/>
                  <a:pt x="5615" y="6745"/>
                  <a:pt x="5801" y="6561"/>
                </a:cubicBezTo>
                <a:close/>
                <a:moveTo>
                  <a:pt x="8558" y="6558"/>
                </a:moveTo>
                <a:cubicBezTo>
                  <a:pt x="8748" y="6745"/>
                  <a:pt x="8939" y="6939"/>
                  <a:pt x="9123" y="7123"/>
                </a:cubicBezTo>
                <a:lnTo>
                  <a:pt x="8327" y="7918"/>
                </a:lnTo>
                <a:lnTo>
                  <a:pt x="7762" y="7354"/>
                </a:lnTo>
                <a:cubicBezTo>
                  <a:pt x="8025" y="7088"/>
                  <a:pt x="8295" y="6818"/>
                  <a:pt x="8558" y="6558"/>
                </a:cubicBezTo>
                <a:close/>
                <a:moveTo>
                  <a:pt x="3101" y="6364"/>
                </a:moveTo>
                <a:lnTo>
                  <a:pt x="3101" y="6364"/>
                </a:lnTo>
                <a:cubicBezTo>
                  <a:pt x="2809" y="6383"/>
                  <a:pt x="2524" y="6379"/>
                  <a:pt x="2247" y="6421"/>
                </a:cubicBezTo>
                <a:cubicBezTo>
                  <a:pt x="1802" y="6487"/>
                  <a:pt x="1446" y="6720"/>
                  <a:pt x="1184" y="7085"/>
                </a:cubicBezTo>
                <a:cubicBezTo>
                  <a:pt x="974" y="7380"/>
                  <a:pt x="856" y="7711"/>
                  <a:pt x="876" y="8086"/>
                </a:cubicBezTo>
                <a:cubicBezTo>
                  <a:pt x="897" y="8091"/>
                  <a:pt x="904" y="8092"/>
                  <a:pt x="913" y="8092"/>
                </a:cubicBezTo>
                <a:cubicBezTo>
                  <a:pt x="1513" y="8086"/>
                  <a:pt x="2114" y="8080"/>
                  <a:pt x="2714" y="8073"/>
                </a:cubicBezTo>
                <a:cubicBezTo>
                  <a:pt x="2844" y="8072"/>
                  <a:pt x="2847" y="8069"/>
                  <a:pt x="2841" y="7942"/>
                </a:cubicBezTo>
                <a:cubicBezTo>
                  <a:pt x="2826" y="7596"/>
                  <a:pt x="2856" y="7250"/>
                  <a:pt x="2936" y="6913"/>
                </a:cubicBezTo>
                <a:cubicBezTo>
                  <a:pt x="2981" y="6738"/>
                  <a:pt x="3041" y="6565"/>
                  <a:pt x="3101" y="6364"/>
                </a:cubicBezTo>
                <a:close/>
                <a:moveTo>
                  <a:pt x="11687" y="6396"/>
                </a:moveTo>
                <a:cubicBezTo>
                  <a:pt x="11553" y="6396"/>
                  <a:pt x="11418" y="6398"/>
                  <a:pt x="11281" y="6398"/>
                </a:cubicBezTo>
                <a:cubicBezTo>
                  <a:pt x="11286" y="6408"/>
                  <a:pt x="11290" y="6425"/>
                  <a:pt x="11297" y="6446"/>
                </a:cubicBezTo>
                <a:cubicBezTo>
                  <a:pt x="11435" y="6824"/>
                  <a:pt x="11522" y="7211"/>
                  <a:pt x="11535" y="7613"/>
                </a:cubicBezTo>
                <a:cubicBezTo>
                  <a:pt x="11538" y="7737"/>
                  <a:pt x="11538" y="7864"/>
                  <a:pt x="11535" y="7988"/>
                </a:cubicBezTo>
                <a:cubicBezTo>
                  <a:pt x="11531" y="8044"/>
                  <a:pt x="11553" y="8072"/>
                  <a:pt x="11608" y="8076"/>
                </a:cubicBezTo>
                <a:cubicBezTo>
                  <a:pt x="11710" y="8080"/>
                  <a:pt x="11813" y="8092"/>
                  <a:pt x="11915" y="8094"/>
                </a:cubicBezTo>
                <a:cubicBezTo>
                  <a:pt x="12084" y="8094"/>
                  <a:pt x="12253" y="8094"/>
                  <a:pt x="12422" y="8094"/>
                </a:cubicBezTo>
                <a:cubicBezTo>
                  <a:pt x="12760" y="8094"/>
                  <a:pt x="13098" y="8094"/>
                  <a:pt x="13436" y="8094"/>
                </a:cubicBezTo>
                <a:lnTo>
                  <a:pt x="13545" y="8094"/>
                </a:lnTo>
                <a:cubicBezTo>
                  <a:pt x="13530" y="7977"/>
                  <a:pt x="13522" y="7870"/>
                  <a:pt x="13504" y="7765"/>
                </a:cubicBezTo>
                <a:cubicBezTo>
                  <a:pt x="13424" y="7320"/>
                  <a:pt x="13190" y="6970"/>
                  <a:pt x="12825" y="6708"/>
                </a:cubicBezTo>
                <a:cubicBezTo>
                  <a:pt x="12566" y="6523"/>
                  <a:pt x="12278" y="6406"/>
                  <a:pt x="11954" y="6399"/>
                </a:cubicBezTo>
                <a:cubicBezTo>
                  <a:pt x="11865" y="6397"/>
                  <a:pt x="11776" y="6396"/>
                  <a:pt x="11687" y="6396"/>
                </a:cubicBezTo>
                <a:close/>
                <a:moveTo>
                  <a:pt x="8891" y="2598"/>
                </a:moveTo>
                <a:cubicBezTo>
                  <a:pt x="8518" y="2598"/>
                  <a:pt x="8159" y="2685"/>
                  <a:pt x="7815" y="2844"/>
                </a:cubicBezTo>
                <a:cubicBezTo>
                  <a:pt x="7606" y="2940"/>
                  <a:pt x="7394" y="2991"/>
                  <a:pt x="7180" y="2991"/>
                </a:cubicBezTo>
                <a:cubicBezTo>
                  <a:pt x="7019" y="2991"/>
                  <a:pt x="6858" y="2963"/>
                  <a:pt x="6694" y="2902"/>
                </a:cubicBezTo>
                <a:cubicBezTo>
                  <a:pt x="6395" y="2790"/>
                  <a:pt x="6107" y="2644"/>
                  <a:pt x="5780" y="2619"/>
                </a:cubicBezTo>
                <a:cubicBezTo>
                  <a:pt x="5667" y="2610"/>
                  <a:pt x="5552" y="2602"/>
                  <a:pt x="5438" y="2602"/>
                </a:cubicBezTo>
                <a:cubicBezTo>
                  <a:pt x="5294" y="2602"/>
                  <a:pt x="5151" y="2615"/>
                  <a:pt x="5011" y="2655"/>
                </a:cubicBezTo>
                <a:cubicBezTo>
                  <a:pt x="4670" y="2753"/>
                  <a:pt x="4333" y="2869"/>
                  <a:pt x="3978" y="2979"/>
                </a:cubicBezTo>
                <a:cubicBezTo>
                  <a:pt x="4093" y="3147"/>
                  <a:pt x="4201" y="3301"/>
                  <a:pt x="4303" y="3458"/>
                </a:cubicBezTo>
                <a:cubicBezTo>
                  <a:pt x="4553" y="3839"/>
                  <a:pt x="4699" y="4246"/>
                  <a:pt x="4649" y="4713"/>
                </a:cubicBezTo>
                <a:cubicBezTo>
                  <a:pt x="4619" y="5014"/>
                  <a:pt x="4528" y="5293"/>
                  <a:pt x="4400" y="5563"/>
                </a:cubicBezTo>
                <a:cubicBezTo>
                  <a:pt x="4257" y="5859"/>
                  <a:pt x="4095" y="6144"/>
                  <a:pt x="3957" y="6440"/>
                </a:cubicBezTo>
                <a:cubicBezTo>
                  <a:pt x="3781" y="6825"/>
                  <a:pt x="3695" y="7235"/>
                  <a:pt x="3666" y="7657"/>
                </a:cubicBezTo>
                <a:cubicBezTo>
                  <a:pt x="3647" y="7948"/>
                  <a:pt x="3673" y="8235"/>
                  <a:pt x="3741" y="8517"/>
                </a:cubicBezTo>
                <a:cubicBezTo>
                  <a:pt x="3896" y="9158"/>
                  <a:pt x="4213" y="9702"/>
                  <a:pt x="4713" y="10138"/>
                </a:cubicBezTo>
                <a:cubicBezTo>
                  <a:pt x="4729" y="10153"/>
                  <a:pt x="4742" y="10158"/>
                  <a:pt x="4754" y="10158"/>
                </a:cubicBezTo>
                <a:cubicBezTo>
                  <a:pt x="4770" y="10158"/>
                  <a:pt x="4784" y="10149"/>
                  <a:pt x="4803" y="10137"/>
                </a:cubicBezTo>
                <a:cubicBezTo>
                  <a:pt x="5103" y="9949"/>
                  <a:pt x="5401" y="9759"/>
                  <a:pt x="5729" y="9622"/>
                </a:cubicBezTo>
                <a:cubicBezTo>
                  <a:pt x="6145" y="9451"/>
                  <a:pt x="6577" y="9363"/>
                  <a:pt x="7025" y="9356"/>
                </a:cubicBezTo>
                <a:cubicBezTo>
                  <a:pt x="7038" y="9356"/>
                  <a:pt x="7051" y="9356"/>
                  <a:pt x="7063" y="9356"/>
                </a:cubicBezTo>
                <a:cubicBezTo>
                  <a:pt x="7322" y="9356"/>
                  <a:pt x="7582" y="9384"/>
                  <a:pt x="7843" y="9409"/>
                </a:cubicBezTo>
                <a:cubicBezTo>
                  <a:pt x="8117" y="9436"/>
                  <a:pt x="8380" y="9522"/>
                  <a:pt x="8638" y="9626"/>
                </a:cubicBezTo>
                <a:cubicBezTo>
                  <a:pt x="8969" y="9759"/>
                  <a:pt x="9273" y="9949"/>
                  <a:pt x="9574" y="10141"/>
                </a:cubicBezTo>
                <a:cubicBezTo>
                  <a:pt x="9595" y="10155"/>
                  <a:pt x="9613" y="10162"/>
                  <a:pt x="9629" y="10162"/>
                </a:cubicBezTo>
                <a:cubicBezTo>
                  <a:pt x="9647" y="10162"/>
                  <a:pt x="9664" y="10153"/>
                  <a:pt x="9682" y="10137"/>
                </a:cubicBezTo>
                <a:cubicBezTo>
                  <a:pt x="9876" y="9953"/>
                  <a:pt x="10061" y="9757"/>
                  <a:pt x="10204" y="9531"/>
                </a:cubicBezTo>
                <a:cubicBezTo>
                  <a:pt x="10406" y="9216"/>
                  <a:pt x="10565" y="8880"/>
                  <a:pt x="10632" y="8510"/>
                </a:cubicBezTo>
                <a:cubicBezTo>
                  <a:pt x="10674" y="8277"/>
                  <a:pt x="10700" y="8042"/>
                  <a:pt x="10711" y="7807"/>
                </a:cubicBezTo>
                <a:cubicBezTo>
                  <a:pt x="10715" y="7640"/>
                  <a:pt x="10681" y="7469"/>
                  <a:pt x="10660" y="7300"/>
                </a:cubicBezTo>
                <a:cubicBezTo>
                  <a:pt x="10611" y="6938"/>
                  <a:pt x="10498" y="6595"/>
                  <a:pt x="10336" y="6268"/>
                </a:cubicBezTo>
                <a:cubicBezTo>
                  <a:pt x="10203" y="5996"/>
                  <a:pt x="10060" y="5729"/>
                  <a:pt x="9925" y="5456"/>
                </a:cubicBezTo>
                <a:cubicBezTo>
                  <a:pt x="9807" y="5212"/>
                  <a:pt x="9734" y="4954"/>
                  <a:pt x="9714" y="4686"/>
                </a:cubicBezTo>
                <a:cubicBezTo>
                  <a:pt x="9679" y="4242"/>
                  <a:pt x="9807" y="3841"/>
                  <a:pt x="10055" y="3476"/>
                </a:cubicBezTo>
                <a:cubicBezTo>
                  <a:pt x="10163" y="3315"/>
                  <a:pt x="10270" y="3155"/>
                  <a:pt x="10384" y="2987"/>
                </a:cubicBezTo>
                <a:cubicBezTo>
                  <a:pt x="10179" y="2918"/>
                  <a:pt x="9984" y="2858"/>
                  <a:pt x="9793" y="2788"/>
                </a:cubicBezTo>
                <a:cubicBezTo>
                  <a:pt x="9566" y="2707"/>
                  <a:pt x="9339" y="2628"/>
                  <a:pt x="9098" y="2607"/>
                </a:cubicBezTo>
                <a:cubicBezTo>
                  <a:pt x="9028" y="2601"/>
                  <a:pt x="8959" y="2598"/>
                  <a:pt x="8891" y="2598"/>
                </a:cubicBezTo>
                <a:close/>
                <a:moveTo>
                  <a:pt x="7216" y="10173"/>
                </a:moveTo>
                <a:cubicBezTo>
                  <a:pt x="7106" y="10173"/>
                  <a:pt x="6995" y="10178"/>
                  <a:pt x="6887" y="10192"/>
                </a:cubicBezTo>
                <a:cubicBezTo>
                  <a:pt x="6690" y="10217"/>
                  <a:pt x="6493" y="10246"/>
                  <a:pt x="6299" y="10297"/>
                </a:cubicBezTo>
                <a:cubicBezTo>
                  <a:pt x="5858" y="10413"/>
                  <a:pt x="5486" y="10668"/>
                  <a:pt x="5109" y="10909"/>
                </a:cubicBezTo>
                <a:cubicBezTo>
                  <a:pt x="5086" y="10924"/>
                  <a:pt x="5070" y="10969"/>
                  <a:pt x="5070" y="10999"/>
                </a:cubicBezTo>
                <a:cubicBezTo>
                  <a:pt x="5073" y="11335"/>
                  <a:pt x="5075" y="11671"/>
                  <a:pt x="5087" y="12007"/>
                </a:cubicBezTo>
                <a:cubicBezTo>
                  <a:pt x="5097" y="12266"/>
                  <a:pt x="5207" y="12493"/>
                  <a:pt x="5370" y="12685"/>
                </a:cubicBezTo>
                <a:cubicBezTo>
                  <a:pt x="5639" y="13002"/>
                  <a:pt x="5991" y="13142"/>
                  <a:pt x="6401" y="13142"/>
                </a:cubicBezTo>
                <a:lnTo>
                  <a:pt x="7184" y="13142"/>
                </a:lnTo>
                <a:cubicBezTo>
                  <a:pt x="7293" y="13142"/>
                  <a:pt x="7403" y="13143"/>
                  <a:pt x="7512" y="13143"/>
                </a:cubicBezTo>
                <a:cubicBezTo>
                  <a:pt x="7567" y="13143"/>
                  <a:pt x="7621" y="13142"/>
                  <a:pt x="7675" y="13142"/>
                </a:cubicBezTo>
                <a:cubicBezTo>
                  <a:pt x="7711" y="13141"/>
                  <a:pt x="7748" y="13141"/>
                  <a:pt x="7784" y="13141"/>
                </a:cubicBezTo>
                <a:cubicBezTo>
                  <a:pt x="7819" y="13141"/>
                  <a:pt x="7854" y="13141"/>
                  <a:pt x="7889" y="13141"/>
                </a:cubicBezTo>
                <a:cubicBezTo>
                  <a:pt x="8011" y="13141"/>
                  <a:pt x="8133" y="13139"/>
                  <a:pt x="8253" y="13119"/>
                </a:cubicBezTo>
                <a:cubicBezTo>
                  <a:pt x="8574" y="13063"/>
                  <a:pt x="8844" y="12903"/>
                  <a:pt x="9041" y="12637"/>
                </a:cubicBezTo>
                <a:cubicBezTo>
                  <a:pt x="9194" y="12428"/>
                  <a:pt x="9291" y="12196"/>
                  <a:pt x="9293" y="11934"/>
                </a:cubicBezTo>
                <a:cubicBezTo>
                  <a:pt x="9295" y="11624"/>
                  <a:pt x="9291" y="11316"/>
                  <a:pt x="9295" y="11005"/>
                </a:cubicBezTo>
                <a:cubicBezTo>
                  <a:pt x="9296" y="10945"/>
                  <a:pt x="9274" y="10912"/>
                  <a:pt x="9229" y="10886"/>
                </a:cubicBezTo>
                <a:cubicBezTo>
                  <a:pt x="9089" y="10798"/>
                  <a:pt x="8946" y="10710"/>
                  <a:pt x="8806" y="10623"/>
                </a:cubicBezTo>
                <a:cubicBezTo>
                  <a:pt x="8342" y="10335"/>
                  <a:pt x="7837" y="10187"/>
                  <a:pt x="7291" y="10173"/>
                </a:cubicBezTo>
                <a:cubicBezTo>
                  <a:pt x="7266" y="10173"/>
                  <a:pt x="7241" y="10173"/>
                  <a:pt x="7216" y="1017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>
            <a:spLocks noGrp="1"/>
          </p:cNvSpPr>
          <p:nvPr>
            <p:ph type="title"/>
          </p:nvPr>
        </p:nvSpPr>
        <p:spPr>
          <a:xfrm>
            <a:off x="5147326" y="1019202"/>
            <a:ext cx="3254400" cy="57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Ensemble Learning</a:t>
            </a:r>
            <a:endParaRPr i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9" name="Google Shape;179;p29"/>
          <p:cNvSpPr txBox="1">
            <a:spLocks noGrp="1"/>
          </p:cNvSpPr>
          <p:nvPr>
            <p:ph type="subTitle" idx="1"/>
          </p:nvPr>
        </p:nvSpPr>
        <p:spPr>
          <a:xfrm>
            <a:off x="4217668" y="1599081"/>
            <a:ext cx="4294800" cy="27424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indent="0" algn="l" rtl="0"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en" sz="2000" dirty="0"/>
              <a:t>B</a:t>
            </a:r>
            <a:r>
              <a:rPr lang="en-US" altLang="zh-CN" sz="2000" dirty="0"/>
              <a:t>a</a:t>
            </a:r>
            <a:r>
              <a:rPr lang="en" sz="2000" dirty="0"/>
              <a:t>sic Steps: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2000" dirty="0"/>
              <a:t>Bootstrapping some features and observations out repeatedly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2000" dirty="0"/>
              <a:t>Learn some independent boost models (lightGBM or XGBoost)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000" dirty="0"/>
              <a:t>Use trained boost models to form a forest, which just like the idea of Random Forest</a:t>
            </a:r>
            <a:endParaRPr sz="2000" dirty="0"/>
          </a:p>
        </p:txBody>
      </p:sp>
      <p:pic>
        <p:nvPicPr>
          <p:cNvPr id="180" name="Google Shape;180;p29"/>
          <p:cNvPicPr preferRelativeResize="0"/>
          <p:nvPr/>
        </p:nvPicPr>
        <p:blipFill rotWithShape="1">
          <a:blip r:embed="rId3">
            <a:alphaModFix amt="50000"/>
          </a:blip>
          <a:srcRect t="14381" b="22042"/>
          <a:stretch/>
        </p:blipFill>
        <p:spPr>
          <a:xfrm rot="10800000">
            <a:off x="-905626" y="1"/>
            <a:ext cx="4648851" cy="182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F1D06DA-5733-31CB-4990-4D41B2151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461250"/>
            <a:ext cx="3430760" cy="2555325"/>
          </a:xfrm>
          <a:prstGeom prst="rect">
            <a:avLst/>
          </a:prstGeom>
        </p:spPr>
      </p:pic>
      <p:sp>
        <p:nvSpPr>
          <p:cNvPr id="8" name="Google Shape;195;p31">
            <a:extLst>
              <a:ext uri="{FF2B5EF4-FFF2-40B4-BE49-F238E27FC236}">
                <a16:creationId xmlns:a16="http://schemas.microsoft.com/office/drawing/2014/main" id="{AF173447-8C51-2D77-F7C5-870C383CF836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hudu"/>
              <a:buNone/>
              <a:defRPr sz="3000" b="1" i="0" u="none" strike="noStrike" cap="none">
                <a:solidFill>
                  <a:schemeClr val="dk1"/>
                </a:solidFill>
                <a:latin typeface="Phudu"/>
                <a:ea typeface="Phudu"/>
                <a:cs typeface="Phudu"/>
                <a:sym typeface="Phud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Our tree models</a:t>
            </a:r>
          </a:p>
        </p:txBody>
      </p:sp>
      <p:grpSp>
        <p:nvGrpSpPr>
          <p:cNvPr id="9" name="Google Shape;3381;p55">
            <a:extLst>
              <a:ext uri="{FF2B5EF4-FFF2-40B4-BE49-F238E27FC236}">
                <a16:creationId xmlns:a16="http://schemas.microsoft.com/office/drawing/2014/main" id="{6D3F0178-38A0-1E59-87F2-8F2F48AA85F9}"/>
              </a:ext>
            </a:extLst>
          </p:cNvPr>
          <p:cNvGrpSpPr/>
          <p:nvPr/>
        </p:nvGrpSpPr>
        <p:grpSpPr>
          <a:xfrm>
            <a:off x="4181945" y="1017725"/>
            <a:ext cx="934196" cy="572700"/>
            <a:chOff x="724986" y="3605478"/>
            <a:chExt cx="1368681" cy="682918"/>
          </a:xfrm>
        </p:grpSpPr>
        <p:grpSp>
          <p:nvGrpSpPr>
            <p:cNvPr id="10" name="Google Shape;3382;p55">
              <a:extLst>
                <a:ext uri="{FF2B5EF4-FFF2-40B4-BE49-F238E27FC236}">
                  <a16:creationId xmlns:a16="http://schemas.microsoft.com/office/drawing/2014/main" id="{DC1687D6-9CB0-38CD-C458-046F675A8FF9}"/>
                </a:ext>
              </a:extLst>
            </p:cNvPr>
            <p:cNvGrpSpPr/>
            <p:nvPr/>
          </p:nvGrpSpPr>
          <p:grpSpPr>
            <a:xfrm>
              <a:off x="1289102" y="3823629"/>
              <a:ext cx="240442" cy="250435"/>
              <a:chOff x="-165066" y="3843615"/>
              <a:chExt cx="221259" cy="230455"/>
            </a:xfrm>
          </p:grpSpPr>
          <p:sp>
            <p:nvSpPr>
              <p:cNvPr id="140" name="Google Shape;3383;p55">
                <a:extLst>
                  <a:ext uri="{FF2B5EF4-FFF2-40B4-BE49-F238E27FC236}">
                    <a16:creationId xmlns:a16="http://schemas.microsoft.com/office/drawing/2014/main" id="{655F32C4-18F3-8C57-84D8-50F35834EFB3}"/>
                  </a:ext>
                </a:extLst>
              </p:cNvPr>
              <p:cNvSpPr/>
              <p:nvPr/>
            </p:nvSpPr>
            <p:spPr>
              <a:xfrm>
                <a:off x="-16506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rgbClr val="E4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3384;p55">
                <a:extLst>
                  <a:ext uri="{FF2B5EF4-FFF2-40B4-BE49-F238E27FC236}">
                    <a16:creationId xmlns:a16="http://schemas.microsoft.com/office/drawing/2014/main" id="{BA6FB4FE-16C3-0976-A7BF-02D70386F6DA}"/>
                  </a:ext>
                </a:extLst>
              </p:cNvPr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3385;p55">
                <a:extLst>
                  <a:ext uri="{FF2B5EF4-FFF2-40B4-BE49-F238E27FC236}">
                    <a16:creationId xmlns:a16="http://schemas.microsoft.com/office/drawing/2014/main" id="{4EAE5C2B-9797-AEAC-27A7-C7BE9FD6C5C6}"/>
                  </a:ext>
                </a:extLst>
              </p:cNvPr>
              <p:cNvSpPr/>
              <p:nvPr/>
            </p:nvSpPr>
            <p:spPr>
              <a:xfrm>
                <a:off x="-86594" y="3875146"/>
                <a:ext cx="27296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198" fill="none" extrusionOk="0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3386;p55">
                <a:extLst>
                  <a:ext uri="{FF2B5EF4-FFF2-40B4-BE49-F238E27FC236}">
                    <a16:creationId xmlns:a16="http://schemas.microsoft.com/office/drawing/2014/main" id="{3ED4D310-3DC5-18D4-013E-E76F52789D2E}"/>
                  </a:ext>
                </a:extLst>
              </p:cNvPr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3387;p55">
                <a:extLst>
                  <a:ext uri="{FF2B5EF4-FFF2-40B4-BE49-F238E27FC236}">
                    <a16:creationId xmlns:a16="http://schemas.microsoft.com/office/drawing/2014/main" id="{AF5E148A-F52F-BCB0-3A92-94D842C18610}"/>
                  </a:ext>
                </a:extLst>
              </p:cNvPr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1328" fill="none" extrusionOk="0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3388;p55">
                <a:extLst>
                  <a:ext uri="{FF2B5EF4-FFF2-40B4-BE49-F238E27FC236}">
                    <a16:creationId xmlns:a16="http://schemas.microsoft.com/office/drawing/2014/main" id="{63FDA403-2BCE-E4A7-6955-16D588C5AF26}"/>
                  </a:ext>
                </a:extLst>
              </p:cNvPr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3389;p55">
                <a:extLst>
                  <a:ext uri="{FF2B5EF4-FFF2-40B4-BE49-F238E27FC236}">
                    <a16:creationId xmlns:a16="http://schemas.microsoft.com/office/drawing/2014/main" id="{8735DCB5-37FD-D391-28F0-22E44D4B72B8}"/>
                  </a:ext>
                </a:extLst>
              </p:cNvPr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767" fill="none" extrusionOk="0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3390;p55">
                <a:extLst>
                  <a:ext uri="{FF2B5EF4-FFF2-40B4-BE49-F238E27FC236}">
                    <a16:creationId xmlns:a16="http://schemas.microsoft.com/office/drawing/2014/main" id="{88E5ECD2-138E-346B-5179-AC8C76CB7B79}"/>
                  </a:ext>
                </a:extLst>
              </p:cNvPr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3391;p55">
                <a:extLst>
                  <a:ext uri="{FF2B5EF4-FFF2-40B4-BE49-F238E27FC236}">
                    <a16:creationId xmlns:a16="http://schemas.microsoft.com/office/drawing/2014/main" id="{AB220859-4282-12C2-E866-24F8DF425B84}"/>
                  </a:ext>
                </a:extLst>
              </p:cNvPr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3392;p55">
                <a:extLst>
                  <a:ext uri="{FF2B5EF4-FFF2-40B4-BE49-F238E27FC236}">
                    <a16:creationId xmlns:a16="http://schemas.microsoft.com/office/drawing/2014/main" id="{2E7CCFDE-FC67-56F8-28F6-DE4B402370F2}"/>
                  </a:ext>
                </a:extLst>
              </p:cNvPr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3393;p55">
                <a:extLst>
                  <a:ext uri="{FF2B5EF4-FFF2-40B4-BE49-F238E27FC236}">
                    <a16:creationId xmlns:a16="http://schemas.microsoft.com/office/drawing/2014/main" id="{731CAE84-C019-5063-B375-190AD064E28A}"/>
                  </a:ext>
                </a:extLst>
              </p:cNvPr>
              <p:cNvSpPr/>
              <p:nvPr/>
            </p:nvSpPr>
            <p:spPr>
              <a:xfrm>
                <a:off x="-4999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rgbClr val="4056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3394;p55">
                <a:extLst>
                  <a:ext uri="{FF2B5EF4-FFF2-40B4-BE49-F238E27FC236}">
                    <a16:creationId xmlns:a16="http://schemas.microsoft.com/office/drawing/2014/main" id="{917A3844-C380-0085-0DEE-EF8ABB52D53B}"/>
                  </a:ext>
                </a:extLst>
              </p:cNvPr>
              <p:cNvSpPr/>
              <p:nvPr/>
            </p:nvSpPr>
            <p:spPr>
              <a:xfrm>
                <a:off x="-49692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3395;p55">
                <a:extLst>
                  <a:ext uri="{FF2B5EF4-FFF2-40B4-BE49-F238E27FC236}">
                    <a16:creationId xmlns:a16="http://schemas.microsoft.com/office/drawing/2014/main" id="{816F2C3E-58E3-6152-3C12-4AD1DE9D636C}"/>
                  </a:ext>
                </a:extLst>
              </p:cNvPr>
              <p:cNvSpPr/>
              <p:nvPr/>
            </p:nvSpPr>
            <p:spPr>
              <a:xfrm>
                <a:off x="-49575" y="3875146"/>
                <a:ext cx="27261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198" fill="none" extrusionOk="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3396;p55">
                <a:extLst>
                  <a:ext uri="{FF2B5EF4-FFF2-40B4-BE49-F238E27FC236}">
                    <a16:creationId xmlns:a16="http://schemas.microsoft.com/office/drawing/2014/main" id="{DC679570-CD3C-B25B-925D-87E4B74C73BD}"/>
                  </a:ext>
                </a:extLst>
              </p:cNvPr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3397;p55">
                <a:extLst>
                  <a:ext uri="{FF2B5EF4-FFF2-40B4-BE49-F238E27FC236}">
                    <a16:creationId xmlns:a16="http://schemas.microsoft.com/office/drawing/2014/main" id="{D0F5BC3B-D7D8-6D2E-E9BF-877239DFFDCA}"/>
                  </a:ext>
                </a:extLst>
              </p:cNvPr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1328" fill="none" extrusionOk="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3398;p55">
                <a:extLst>
                  <a:ext uri="{FF2B5EF4-FFF2-40B4-BE49-F238E27FC236}">
                    <a16:creationId xmlns:a16="http://schemas.microsoft.com/office/drawing/2014/main" id="{333C4FBD-750E-12C5-B0EA-D3582D3E3593}"/>
                  </a:ext>
                </a:extLst>
              </p:cNvPr>
              <p:cNvSpPr/>
              <p:nvPr/>
            </p:nvSpPr>
            <p:spPr>
              <a:xfrm>
                <a:off x="466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3399;p55">
                <a:extLst>
                  <a:ext uri="{FF2B5EF4-FFF2-40B4-BE49-F238E27FC236}">
                    <a16:creationId xmlns:a16="http://schemas.microsoft.com/office/drawing/2014/main" id="{0DD40B2E-93DA-CBD3-5339-2D556A42EBB4}"/>
                  </a:ext>
                </a:extLst>
              </p:cNvPr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767" fill="none" extrusionOk="0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3400;p55">
                <a:extLst>
                  <a:ext uri="{FF2B5EF4-FFF2-40B4-BE49-F238E27FC236}">
                    <a16:creationId xmlns:a16="http://schemas.microsoft.com/office/drawing/2014/main" id="{0FDB963A-72C3-2C25-674E-85D036E2ADD5}"/>
                  </a:ext>
                </a:extLst>
              </p:cNvPr>
              <p:cNvSpPr/>
              <p:nvPr/>
            </p:nvSpPr>
            <p:spPr>
              <a:xfrm>
                <a:off x="-49575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3401;p55">
                <a:extLst>
                  <a:ext uri="{FF2B5EF4-FFF2-40B4-BE49-F238E27FC236}">
                    <a16:creationId xmlns:a16="http://schemas.microsoft.com/office/drawing/2014/main" id="{645A23CA-6530-7ECF-B342-811D2702B787}"/>
                  </a:ext>
                </a:extLst>
              </p:cNvPr>
              <p:cNvSpPr/>
              <p:nvPr/>
            </p:nvSpPr>
            <p:spPr>
              <a:xfrm>
                <a:off x="-17517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3402;p55">
                <a:extLst>
                  <a:ext uri="{FF2B5EF4-FFF2-40B4-BE49-F238E27FC236}">
                    <a16:creationId xmlns:a16="http://schemas.microsoft.com/office/drawing/2014/main" id="{9CBB3ADC-36AA-D5B5-DBA4-2D911F8BA0FD}"/>
                  </a:ext>
                </a:extLst>
              </p:cNvPr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3403;p55">
              <a:extLst>
                <a:ext uri="{FF2B5EF4-FFF2-40B4-BE49-F238E27FC236}">
                  <a16:creationId xmlns:a16="http://schemas.microsoft.com/office/drawing/2014/main" id="{9983D9AE-9493-847D-DB00-9E22315C14FC}"/>
                </a:ext>
              </a:extLst>
            </p:cNvPr>
            <p:cNvGrpSpPr/>
            <p:nvPr/>
          </p:nvGrpSpPr>
          <p:grpSpPr>
            <a:xfrm>
              <a:off x="724986" y="3605478"/>
              <a:ext cx="1368681" cy="682918"/>
              <a:chOff x="724986" y="3605478"/>
              <a:chExt cx="1368681" cy="682918"/>
            </a:xfrm>
          </p:grpSpPr>
          <p:grpSp>
            <p:nvGrpSpPr>
              <p:cNvPr id="12" name="Google Shape;3404;p55">
                <a:extLst>
                  <a:ext uri="{FF2B5EF4-FFF2-40B4-BE49-F238E27FC236}">
                    <a16:creationId xmlns:a16="http://schemas.microsoft.com/office/drawing/2014/main" id="{1EB7F898-F17A-8A2E-5D51-E34EC0DF6C91}"/>
                  </a:ext>
                </a:extLst>
              </p:cNvPr>
              <p:cNvGrpSpPr/>
              <p:nvPr/>
            </p:nvGrpSpPr>
            <p:grpSpPr>
              <a:xfrm>
                <a:off x="1498221" y="4047614"/>
                <a:ext cx="529172" cy="240783"/>
                <a:chOff x="1498221" y="4047614"/>
                <a:chExt cx="529172" cy="240783"/>
              </a:xfrm>
            </p:grpSpPr>
            <p:grpSp>
              <p:nvGrpSpPr>
                <p:cNvPr id="132" name="Google Shape;3405;p55">
                  <a:extLst>
                    <a:ext uri="{FF2B5EF4-FFF2-40B4-BE49-F238E27FC236}">
                      <a16:creationId xmlns:a16="http://schemas.microsoft.com/office/drawing/2014/main" id="{D971D71D-9147-C6F7-2661-61875E95FD8B}"/>
                    </a:ext>
                  </a:extLst>
                </p:cNvPr>
                <p:cNvGrpSpPr/>
                <p:nvPr/>
              </p:nvGrpSpPr>
              <p:grpSpPr>
                <a:xfrm>
                  <a:off x="1826655" y="4224370"/>
                  <a:ext cx="200738" cy="25631"/>
                  <a:chOff x="1826655" y="4224370"/>
                  <a:chExt cx="200738" cy="25631"/>
                </a:xfrm>
              </p:grpSpPr>
              <p:sp>
                <p:nvSpPr>
                  <p:cNvPr id="138" name="Google Shape;3406;p55">
                    <a:extLst>
                      <a:ext uri="{FF2B5EF4-FFF2-40B4-BE49-F238E27FC236}">
                        <a16:creationId xmlns:a16="http://schemas.microsoft.com/office/drawing/2014/main" id="{BAAEEEA3-F00F-7A52-F09F-9AB5CE5D68E9}"/>
                      </a:ext>
                    </a:extLst>
                  </p:cNvPr>
                  <p:cNvSpPr/>
                  <p:nvPr/>
                </p:nvSpPr>
                <p:spPr>
                  <a:xfrm>
                    <a:off x="1826655" y="4238011"/>
                    <a:ext cx="17509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535" h="1" fill="none" extrusionOk="0">
                        <a:moveTo>
                          <a:pt x="1" y="0"/>
                        </a:moveTo>
                        <a:lnTo>
                          <a:pt x="36535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" name="Google Shape;3407;p55">
                    <a:extLst>
                      <a:ext uri="{FF2B5EF4-FFF2-40B4-BE49-F238E27FC236}">
                        <a16:creationId xmlns:a16="http://schemas.microsoft.com/office/drawing/2014/main" id="{5E28AB9A-E62A-BB79-2ABE-C660AC33A602}"/>
                      </a:ext>
                    </a:extLst>
                  </p:cNvPr>
                  <p:cNvSpPr/>
                  <p:nvPr/>
                </p:nvSpPr>
                <p:spPr>
                  <a:xfrm>
                    <a:off x="2000728" y="4224370"/>
                    <a:ext cx="26665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51" extrusionOk="0">
                        <a:moveTo>
                          <a:pt x="2887" y="0"/>
                        </a:moveTo>
                        <a:cubicBezTo>
                          <a:pt x="2190" y="0"/>
                          <a:pt x="1506" y="271"/>
                          <a:pt x="996" y="783"/>
                        </a:cubicBezTo>
                        <a:cubicBezTo>
                          <a:pt x="230" y="1550"/>
                          <a:pt x="0" y="2699"/>
                          <a:pt x="416" y="3698"/>
                        </a:cubicBezTo>
                        <a:cubicBezTo>
                          <a:pt x="828" y="4698"/>
                          <a:pt x="1806" y="5351"/>
                          <a:pt x="2886" y="5351"/>
                        </a:cubicBezTo>
                        <a:cubicBezTo>
                          <a:pt x="4363" y="5351"/>
                          <a:pt x="5560" y="4150"/>
                          <a:pt x="5563" y="2677"/>
                        </a:cubicBezTo>
                        <a:cubicBezTo>
                          <a:pt x="5560" y="1593"/>
                          <a:pt x="4911" y="619"/>
                          <a:pt x="3911" y="203"/>
                        </a:cubicBezTo>
                        <a:cubicBezTo>
                          <a:pt x="3580" y="67"/>
                          <a:pt x="3232" y="0"/>
                          <a:pt x="2887" y="0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33" name="Google Shape;3408;p55">
                  <a:extLst>
                    <a:ext uri="{FF2B5EF4-FFF2-40B4-BE49-F238E27FC236}">
                      <a16:creationId xmlns:a16="http://schemas.microsoft.com/office/drawing/2014/main" id="{C0ADE278-D389-B0A9-1FF8-896496E927AD}"/>
                    </a:ext>
                  </a:extLst>
                </p:cNvPr>
                <p:cNvGrpSpPr/>
                <p:nvPr/>
              </p:nvGrpSpPr>
              <p:grpSpPr>
                <a:xfrm>
                  <a:off x="1498221" y="4047614"/>
                  <a:ext cx="328444" cy="240783"/>
                  <a:chOff x="1498221" y="4047614"/>
                  <a:chExt cx="328444" cy="240783"/>
                </a:xfrm>
              </p:grpSpPr>
              <p:sp>
                <p:nvSpPr>
                  <p:cNvPr id="134" name="Google Shape;3409;p55">
                    <a:extLst>
                      <a:ext uri="{FF2B5EF4-FFF2-40B4-BE49-F238E27FC236}">
                        <a16:creationId xmlns:a16="http://schemas.microsoft.com/office/drawing/2014/main" id="{E0A1F51D-C1D3-E2AD-F032-A2DBD7205424}"/>
                      </a:ext>
                    </a:extLst>
                  </p:cNvPr>
                  <p:cNvSpPr/>
                  <p:nvPr/>
                </p:nvSpPr>
                <p:spPr>
                  <a:xfrm>
                    <a:off x="1648778" y="4185661"/>
                    <a:ext cx="177888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50" y="1"/>
                        </a:moveTo>
                        <a:cubicBezTo>
                          <a:pt x="2218" y="1"/>
                          <a:pt x="0" y="2679"/>
                          <a:pt x="0" y="5984"/>
                        </a:cubicBezTo>
                        <a:lnTo>
                          <a:pt x="0" y="15461"/>
                        </a:lnTo>
                        <a:cubicBezTo>
                          <a:pt x="0" y="18766"/>
                          <a:pt x="2218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4" y="21447"/>
                          <a:pt x="37118" y="18766"/>
                          <a:pt x="37118" y="15461"/>
                        </a:cubicBezTo>
                        <a:lnTo>
                          <a:pt x="37118" y="5984"/>
                        </a:lnTo>
                        <a:cubicBezTo>
                          <a:pt x="37118" y="2679"/>
                          <a:pt x="34904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35" name="Google Shape;3410;p55">
                    <a:extLst>
                      <a:ext uri="{FF2B5EF4-FFF2-40B4-BE49-F238E27FC236}">
                        <a16:creationId xmlns:a16="http://schemas.microsoft.com/office/drawing/2014/main" id="{76A1ABF6-1E5B-31E0-71BE-68ED7D29A883}"/>
                      </a:ext>
                    </a:extLst>
                  </p:cNvPr>
                  <p:cNvGrpSpPr/>
                  <p:nvPr/>
                </p:nvGrpSpPr>
                <p:grpSpPr>
                  <a:xfrm>
                    <a:off x="1498221" y="4047614"/>
                    <a:ext cx="150566" cy="190416"/>
                    <a:chOff x="1498221" y="4047614"/>
                    <a:chExt cx="150566" cy="190416"/>
                  </a:xfrm>
                </p:grpSpPr>
                <p:sp>
                  <p:nvSpPr>
                    <p:cNvPr id="136" name="Google Shape;3411;p55">
                      <a:extLst>
                        <a:ext uri="{FF2B5EF4-FFF2-40B4-BE49-F238E27FC236}">
                          <a16:creationId xmlns:a16="http://schemas.microsoft.com/office/drawing/2014/main" id="{FDA720E9-799F-D84B-F512-991F3E4548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10686" y="4060421"/>
                      <a:ext cx="138101" cy="1776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816" h="37079" fill="none" extrusionOk="0">
                          <a:moveTo>
                            <a:pt x="28815" y="37078"/>
                          </a:moveTo>
                          <a:lnTo>
                            <a:pt x="17922" y="37078"/>
                          </a:lnTo>
                          <a:cubicBezTo>
                            <a:pt x="14829" y="37078"/>
                            <a:pt x="14212" y="33613"/>
                            <a:pt x="14212" y="33613"/>
                          </a:cubicBezTo>
                          <a:lnTo>
                            <a:pt x="14212" y="10631"/>
                          </a:lnTo>
                          <a:lnTo>
                            <a:pt x="0" y="10631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" name="Google Shape;3412;p55">
                      <a:extLst>
                        <a:ext uri="{FF2B5EF4-FFF2-40B4-BE49-F238E27FC236}">
                          <a16:creationId xmlns:a16="http://schemas.microsoft.com/office/drawing/2014/main" id="{B1FE4D3B-7B28-5E84-72F6-0B269EEDC0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8221" y="4047614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49" extrusionOk="0">
                          <a:moveTo>
                            <a:pt x="2886" y="1"/>
                          </a:moveTo>
                          <a:cubicBezTo>
                            <a:pt x="1806" y="1"/>
                            <a:pt x="828" y="654"/>
                            <a:pt x="416" y="1653"/>
                          </a:cubicBezTo>
                          <a:cubicBezTo>
                            <a:pt x="0" y="2649"/>
                            <a:pt x="230" y="3802"/>
                            <a:pt x="996" y="4564"/>
                          </a:cubicBezTo>
                          <a:cubicBezTo>
                            <a:pt x="1506" y="5077"/>
                            <a:pt x="2190" y="5349"/>
                            <a:pt x="2886" y="5349"/>
                          </a:cubicBezTo>
                          <a:cubicBezTo>
                            <a:pt x="3232" y="5349"/>
                            <a:pt x="3580" y="5282"/>
                            <a:pt x="3911" y="5144"/>
                          </a:cubicBezTo>
                          <a:cubicBezTo>
                            <a:pt x="4910" y="4732"/>
                            <a:pt x="5560" y="3758"/>
                            <a:pt x="5560" y="2675"/>
                          </a:cubicBezTo>
                          <a:cubicBezTo>
                            <a:pt x="5560" y="1197"/>
                            <a:pt x="4363" y="1"/>
                            <a:pt x="2886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13" name="Google Shape;3413;p55">
                <a:extLst>
                  <a:ext uri="{FF2B5EF4-FFF2-40B4-BE49-F238E27FC236}">
                    <a16:creationId xmlns:a16="http://schemas.microsoft.com/office/drawing/2014/main" id="{03AD7EF9-4773-8EF3-5BCA-332A6CB480E0}"/>
                  </a:ext>
                </a:extLst>
              </p:cNvPr>
              <p:cNvGrpSpPr/>
              <p:nvPr/>
            </p:nvGrpSpPr>
            <p:grpSpPr>
              <a:xfrm>
                <a:off x="1560718" y="3800594"/>
                <a:ext cx="532948" cy="302090"/>
                <a:chOff x="1560718" y="3800594"/>
                <a:chExt cx="532948" cy="302090"/>
              </a:xfrm>
            </p:grpSpPr>
            <p:grpSp>
              <p:nvGrpSpPr>
                <p:cNvPr id="55" name="Google Shape;3414;p55">
                  <a:extLst>
                    <a:ext uri="{FF2B5EF4-FFF2-40B4-BE49-F238E27FC236}">
                      <a16:creationId xmlns:a16="http://schemas.microsoft.com/office/drawing/2014/main" id="{11DE2999-417F-56B4-505C-10F7ABC7CEE5}"/>
                    </a:ext>
                  </a:extLst>
                </p:cNvPr>
                <p:cNvGrpSpPr/>
                <p:nvPr/>
              </p:nvGrpSpPr>
              <p:grpSpPr>
                <a:xfrm>
                  <a:off x="1912179" y="3827344"/>
                  <a:ext cx="181487" cy="25631"/>
                  <a:chOff x="1912179" y="3827344"/>
                  <a:chExt cx="181487" cy="25631"/>
                </a:xfrm>
              </p:grpSpPr>
              <p:sp>
                <p:nvSpPr>
                  <p:cNvPr id="130" name="Google Shape;3415;p55">
                    <a:extLst>
                      <a:ext uri="{FF2B5EF4-FFF2-40B4-BE49-F238E27FC236}">
                        <a16:creationId xmlns:a16="http://schemas.microsoft.com/office/drawing/2014/main" id="{9BE21993-0D73-704F-7DC9-AD58E7C17504}"/>
                      </a:ext>
                    </a:extLst>
                  </p:cNvPr>
                  <p:cNvSpPr/>
                  <p:nvPr/>
                </p:nvSpPr>
                <p:spPr>
                  <a:xfrm>
                    <a:off x="2067020" y="3827344"/>
                    <a:ext cx="26646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1" extrusionOk="0">
                        <a:moveTo>
                          <a:pt x="2886" y="0"/>
                        </a:moveTo>
                        <a:cubicBezTo>
                          <a:pt x="1806" y="0"/>
                          <a:pt x="828" y="653"/>
                          <a:pt x="416" y="1653"/>
                        </a:cubicBezTo>
                        <a:cubicBezTo>
                          <a:pt x="0" y="2652"/>
                          <a:pt x="230" y="3801"/>
                          <a:pt x="993" y="4567"/>
                        </a:cubicBezTo>
                        <a:cubicBezTo>
                          <a:pt x="1505" y="5080"/>
                          <a:pt x="2190" y="5351"/>
                          <a:pt x="2887" y="5351"/>
                        </a:cubicBezTo>
                        <a:cubicBezTo>
                          <a:pt x="3232" y="5351"/>
                          <a:pt x="3580" y="5284"/>
                          <a:pt x="3911" y="5148"/>
                        </a:cubicBezTo>
                        <a:cubicBezTo>
                          <a:pt x="4910" y="4732"/>
                          <a:pt x="5560" y="3758"/>
                          <a:pt x="5560" y="2678"/>
                        </a:cubicBezTo>
                        <a:cubicBezTo>
                          <a:pt x="5560" y="1200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3416;p55">
                    <a:extLst>
                      <a:ext uri="{FF2B5EF4-FFF2-40B4-BE49-F238E27FC236}">
                        <a16:creationId xmlns:a16="http://schemas.microsoft.com/office/drawing/2014/main" id="{90C63690-C019-E684-27D5-37CFB2EBE62A}"/>
                      </a:ext>
                    </a:extLst>
                  </p:cNvPr>
                  <p:cNvSpPr/>
                  <p:nvPr/>
                </p:nvSpPr>
                <p:spPr>
                  <a:xfrm>
                    <a:off x="1912179" y="3842838"/>
                    <a:ext cx="15682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23" h="1" fill="none" extrusionOk="0">
                        <a:moveTo>
                          <a:pt x="1" y="1"/>
                        </a:moveTo>
                        <a:lnTo>
                          <a:pt x="32723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6" name="Google Shape;3417;p55">
                  <a:extLst>
                    <a:ext uri="{FF2B5EF4-FFF2-40B4-BE49-F238E27FC236}">
                      <a16:creationId xmlns:a16="http://schemas.microsoft.com/office/drawing/2014/main" id="{0FB3EC22-E135-26EB-70FC-135D5AFB7FD2}"/>
                    </a:ext>
                  </a:extLst>
                </p:cNvPr>
                <p:cNvGrpSpPr/>
                <p:nvPr/>
              </p:nvGrpSpPr>
              <p:grpSpPr>
                <a:xfrm>
                  <a:off x="1912179" y="4044505"/>
                  <a:ext cx="181487" cy="25622"/>
                  <a:chOff x="1912179" y="4044506"/>
                  <a:chExt cx="181487" cy="25622"/>
                </a:xfrm>
              </p:grpSpPr>
              <p:sp>
                <p:nvSpPr>
                  <p:cNvPr id="128" name="Google Shape;3418;p55">
                    <a:extLst>
                      <a:ext uri="{FF2B5EF4-FFF2-40B4-BE49-F238E27FC236}">
                        <a16:creationId xmlns:a16="http://schemas.microsoft.com/office/drawing/2014/main" id="{DFEC3C8E-F096-099B-B1F6-B305A57B9AF7}"/>
                      </a:ext>
                    </a:extLst>
                  </p:cNvPr>
                  <p:cNvSpPr/>
                  <p:nvPr/>
                </p:nvSpPr>
                <p:spPr>
                  <a:xfrm>
                    <a:off x="2067020" y="4044505"/>
                    <a:ext cx="26646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49" extrusionOk="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3" y="4564"/>
                        </a:cubicBezTo>
                        <a:cubicBezTo>
                          <a:pt x="1505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0" y="4732"/>
                          <a:pt x="5560" y="3758"/>
                          <a:pt x="5560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3419;p55">
                    <a:extLst>
                      <a:ext uri="{FF2B5EF4-FFF2-40B4-BE49-F238E27FC236}">
                        <a16:creationId xmlns:a16="http://schemas.microsoft.com/office/drawing/2014/main" id="{56FA1A56-CCD2-79FD-6A15-9F034E59DEB2}"/>
                      </a:ext>
                    </a:extLst>
                  </p:cNvPr>
                  <p:cNvSpPr/>
                  <p:nvPr/>
                </p:nvSpPr>
                <p:spPr>
                  <a:xfrm>
                    <a:off x="1912179" y="4059966"/>
                    <a:ext cx="15682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23" h="1" fill="none" extrusionOk="0">
                        <a:moveTo>
                          <a:pt x="32723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7" name="Google Shape;3420;p55">
                  <a:extLst>
                    <a:ext uri="{FF2B5EF4-FFF2-40B4-BE49-F238E27FC236}">
                      <a16:creationId xmlns:a16="http://schemas.microsoft.com/office/drawing/2014/main" id="{B288D0A2-731C-C460-0811-9E1A4ADFF5D1}"/>
                    </a:ext>
                  </a:extLst>
                </p:cNvPr>
                <p:cNvGrpSpPr/>
                <p:nvPr/>
              </p:nvGrpSpPr>
              <p:grpSpPr>
                <a:xfrm>
                  <a:off x="1560718" y="3800594"/>
                  <a:ext cx="351472" cy="302090"/>
                  <a:chOff x="1560718" y="3800594"/>
                  <a:chExt cx="351472" cy="302090"/>
                </a:xfrm>
              </p:grpSpPr>
              <p:grpSp>
                <p:nvGrpSpPr>
                  <p:cNvPr id="58" name="Google Shape;3421;p55">
                    <a:extLst>
                      <a:ext uri="{FF2B5EF4-FFF2-40B4-BE49-F238E27FC236}">
                        <a16:creationId xmlns:a16="http://schemas.microsoft.com/office/drawing/2014/main" id="{53A2ED37-3D73-DFCF-33BC-DCD989E6AEC3}"/>
                      </a:ext>
                    </a:extLst>
                  </p:cNvPr>
                  <p:cNvGrpSpPr/>
                  <p:nvPr/>
                </p:nvGrpSpPr>
                <p:grpSpPr>
                  <a:xfrm>
                    <a:off x="1560718" y="3842857"/>
                    <a:ext cx="173586" cy="217131"/>
                    <a:chOff x="1560718" y="3842857"/>
                    <a:chExt cx="173586" cy="217131"/>
                  </a:xfrm>
                </p:grpSpPr>
                <p:sp>
                  <p:nvSpPr>
                    <p:cNvPr id="61" name="Google Shape;3422;p55">
                      <a:extLst>
                        <a:ext uri="{FF2B5EF4-FFF2-40B4-BE49-F238E27FC236}">
                          <a16:creationId xmlns:a16="http://schemas.microsoft.com/office/drawing/2014/main" id="{7BD56630-C5F7-4D6F-18B8-E3C74C2A8F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60718" y="3951414"/>
                      <a:ext cx="84343" cy="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599" h="1" fill="none" extrusionOk="0">
                          <a:moveTo>
                            <a:pt x="1" y="0"/>
                          </a:moveTo>
                          <a:lnTo>
                            <a:pt x="17598" y="0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" name="Google Shape;3423;p55">
                      <a:extLst>
                        <a:ext uri="{FF2B5EF4-FFF2-40B4-BE49-F238E27FC236}">
                          <a16:creationId xmlns:a16="http://schemas.microsoft.com/office/drawing/2014/main" id="{8A932422-D963-C126-F03B-B0640FAD45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1242" y="3936509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49" extrusionOk="0">
                          <a:moveTo>
                            <a:pt x="2882" y="1"/>
                          </a:moveTo>
                          <a:cubicBezTo>
                            <a:pt x="1802" y="1"/>
                            <a:pt x="828" y="650"/>
                            <a:pt x="412" y="1649"/>
                          </a:cubicBezTo>
                          <a:cubicBezTo>
                            <a:pt x="0" y="2649"/>
                            <a:pt x="226" y="3798"/>
                            <a:pt x="993" y="4564"/>
                          </a:cubicBezTo>
                          <a:cubicBezTo>
                            <a:pt x="1502" y="5076"/>
                            <a:pt x="2187" y="5349"/>
                            <a:pt x="2883" y="5349"/>
                          </a:cubicBezTo>
                          <a:cubicBezTo>
                            <a:pt x="3228" y="5349"/>
                            <a:pt x="3576" y="5282"/>
                            <a:pt x="3907" y="5144"/>
                          </a:cubicBezTo>
                          <a:cubicBezTo>
                            <a:pt x="4907" y="4732"/>
                            <a:pt x="5556" y="3758"/>
                            <a:pt x="5560" y="2674"/>
                          </a:cubicBezTo>
                          <a:cubicBezTo>
                            <a:pt x="5560" y="1197"/>
                            <a:pt x="4360" y="1"/>
                            <a:pt x="2882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3" name="Google Shape;3424;p55">
                      <a:extLst>
                        <a:ext uri="{FF2B5EF4-FFF2-40B4-BE49-F238E27FC236}">
                          <a16:creationId xmlns:a16="http://schemas.microsoft.com/office/drawing/2014/main" id="{B97638C4-250C-D454-D4E4-3242E2197F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45054" y="3842857"/>
                      <a:ext cx="89251" cy="217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623" h="45330" fill="none" extrusionOk="0">
                          <a:moveTo>
                            <a:pt x="18623" y="45330"/>
                          </a:moveTo>
                          <a:lnTo>
                            <a:pt x="5625" y="45330"/>
                          </a:lnTo>
                          <a:cubicBezTo>
                            <a:pt x="2889" y="45330"/>
                            <a:pt x="0" y="42619"/>
                            <a:pt x="0" y="35634"/>
                          </a:cubicBezTo>
                          <a:lnTo>
                            <a:pt x="0" y="9697"/>
                          </a:lnTo>
                          <a:cubicBezTo>
                            <a:pt x="0" y="2711"/>
                            <a:pt x="2889" y="1"/>
                            <a:pt x="5625" y="1"/>
                          </a:cubicBezTo>
                          <a:lnTo>
                            <a:pt x="18623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59" name="Google Shape;3425;p55">
                    <a:extLst>
                      <a:ext uri="{FF2B5EF4-FFF2-40B4-BE49-F238E27FC236}">
                        <a16:creationId xmlns:a16="http://schemas.microsoft.com/office/drawing/2014/main" id="{7A9D9E78-8CDC-A98C-E9BC-26673E9621BE}"/>
                      </a:ext>
                    </a:extLst>
                  </p:cNvPr>
                  <p:cNvSpPr/>
                  <p:nvPr/>
                </p:nvSpPr>
                <p:spPr>
                  <a:xfrm>
                    <a:off x="1733808" y="3800594"/>
                    <a:ext cx="177874" cy="102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5" h="21447" extrusionOk="0">
                        <a:moveTo>
                          <a:pt x="4951" y="0"/>
                        </a:moveTo>
                        <a:cubicBezTo>
                          <a:pt x="2215" y="0"/>
                          <a:pt x="1" y="2678"/>
                          <a:pt x="1" y="5983"/>
                        </a:cubicBezTo>
                        <a:lnTo>
                          <a:pt x="1" y="15460"/>
                        </a:lnTo>
                        <a:cubicBezTo>
                          <a:pt x="1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1" y="21446"/>
                          <a:pt x="37115" y="18765"/>
                          <a:pt x="37115" y="15460"/>
                        </a:cubicBezTo>
                        <a:lnTo>
                          <a:pt x="37115" y="5983"/>
                        </a:lnTo>
                        <a:cubicBezTo>
                          <a:pt x="37115" y="2678"/>
                          <a:pt x="34901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" name="Google Shape;3426;p55">
                    <a:extLst>
                      <a:ext uri="{FF2B5EF4-FFF2-40B4-BE49-F238E27FC236}">
                        <a16:creationId xmlns:a16="http://schemas.microsoft.com/office/drawing/2014/main" id="{08A2FC12-2E8F-7CAD-531C-1F1013632DF9}"/>
                      </a:ext>
                    </a:extLst>
                  </p:cNvPr>
                  <p:cNvSpPr/>
                  <p:nvPr/>
                </p:nvSpPr>
                <p:spPr>
                  <a:xfrm>
                    <a:off x="1734297" y="3999967"/>
                    <a:ext cx="177893" cy="10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4" extrusionOk="0">
                        <a:moveTo>
                          <a:pt x="4951" y="1"/>
                        </a:moveTo>
                        <a:cubicBezTo>
                          <a:pt x="2219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3"/>
                          <a:pt x="4951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9" y="18766"/>
                          <a:pt x="37119" y="15461"/>
                        </a:cubicBezTo>
                        <a:lnTo>
                          <a:pt x="37119" y="5983"/>
                        </a:lnTo>
                        <a:cubicBezTo>
                          <a:pt x="37119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4" name="Google Shape;3427;p55">
                <a:extLst>
                  <a:ext uri="{FF2B5EF4-FFF2-40B4-BE49-F238E27FC236}">
                    <a16:creationId xmlns:a16="http://schemas.microsoft.com/office/drawing/2014/main" id="{024E9D1F-5625-CE4C-0E9F-E26C9624120E}"/>
                  </a:ext>
                </a:extLst>
              </p:cNvPr>
              <p:cNvSpPr/>
              <p:nvPr/>
            </p:nvSpPr>
            <p:spPr>
              <a:xfrm>
                <a:off x="1258451" y="3798060"/>
                <a:ext cx="302718" cy="302541"/>
              </a:xfrm>
              <a:custGeom>
                <a:avLst/>
                <a:gdLst/>
                <a:ahLst/>
                <a:cxnLst/>
                <a:rect l="l" t="t" r="r" b="b"/>
                <a:pathLst>
                  <a:path w="63165" h="63161" fill="none" extrusionOk="0">
                    <a:moveTo>
                      <a:pt x="63165" y="31580"/>
                    </a:moveTo>
                    <a:cubicBezTo>
                      <a:pt x="63165" y="49021"/>
                      <a:pt x="49025" y="63161"/>
                      <a:pt x="31585" y="63161"/>
                    </a:cubicBezTo>
                    <a:cubicBezTo>
                      <a:pt x="14140" y="63161"/>
                      <a:pt x="1" y="49021"/>
                      <a:pt x="1" y="31580"/>
                    </a:cubicBezTo>
                    <a:cubicBezTo>
                      <a:pt x="1" y="14140"/>
                      <a:pt x="14140" y="0"/>
                      <a:pt x="31585" y="0"/>
                    </a:cubicBezTo>
                    <a:cubicBezTo>
                      <a:pt x="49025" y="0"/>
                      <a:pt x="63165" y="14140"/>
                      <a:pt x="63165" y="3158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" name="Google Shape;3428;p55">
                <a:extLst>
                  <a:ext uri="{FF2B5EF4-FFF2-40B4-BE49-F238E27FC236}">
                    <a16:creationId xmlns:a16="http://schemas.microsoft.com/office/drawing/2014/main" id="{2E09E49A-1E2D-F912-F001-168B8A6D5219}"/>
                  </a:ext>
                </a:extLst>
              </p:cNvPr>
              <p:cNvGrpSpPr/>
              <p:nvPr/>
            </p:nvGrpSpPr>
            <p:grpSpPr>
              <a:xfrm>
                <a:off x="785350" y="3605478"/>
                <a:ext cx="535311" cy="249245"/>
                <a:chOff x="785350" y="3605478"/>
                <a:chExt cx="535311" cy="249245"/>
              </a:xfrm>
            </p:grpSpPr>
            <p:grpSp>
              <p:nvGrpSpPr>
                <p:cNvPr id="48" name="Google Shape;3429;p55">
                  <a:extLst>
                    <a:ext uri="{FF2B5EF4-FFF2-40B4-BE49-F238E27FC236}">
                      <a16:creationId xmlns:a16="http://schemas.microsoft.com/office/drawing/2014/main" id="{2D9BC61F-E382-7D0B-2790-D765873935CC}"/>
                    </a:ext>
                  </a:extLst>
                </p:cNvPr>
                <p:cNvGrpSpPr/>
                <p:nvPr/>
              </p:nvGrpSpPr>
              <p:grpSpPr>
                <a:xfrm>
                  <a:off x="785350" y="3605478"/>
                  <a:ext cx="376191" cy="102736"/>
                  <a:chOff x="785350" y="3605478"/>
                  <a:chExt cx="376191" cy="102736"/>
                </a:xfrm>
              </p:grpSpPr>
              <p:sp>
                <p:nvSpPr>
                  <p:cNvPr id="52" name="Google Shape;3430;p55">
                    <a:extLst>
                      <a:ext uri="{FF2B5EF4-FFF2-40B4-BE49-F238E27FC236}">
                        <a16:creationId xmlns:a16="http://schemas.microsoft.com/office/drawing/2014/main" id="{3728058B-3BED-C8F2-58A2-04744AFB87FA}"/>
                      </a:ext>
                    </a:extLst>
                  </p:cNvPr>
                  <p:cNvSpPr/>
                  <p:nvPr/>
                </p:nvSpPr>
                <p:spPr>
                  <a:xfrm>
                    <a:off x="808023" y="3655851"/>
                    <a:ext cx="175636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" name="Google Shape;3431;p55">
                    <a:extLst>
                      <a:ext uri="{FF2B5EF4-FFF2-40B4-BE49-F238E27FC236}">
                        <a16:creationId xmlns:a16="http://schemas.microsoft.com/office/drawing/2014/main" id="{82BE7FC1-9077-AE1F-3219-B045F414D211}"/>
                      </a:ext>
                    </a:extLst>
                  </p:cNvPr>
                  <p:cNvSpPr/>
                  <p:nvPr/>
                </p:nvSpPr>
                <p:spPr>
                  <a:xfrm>
                    <a:off x="785350" y="3643867"/>
                    <a:ext cx="2563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49" h="5349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4152"/>
                          <a:pt x="1197" y="5348"/>
                          <a:pt x="2674" y="5348"/>
                        </a:cubicBezTo>
                        <a:cubicBezTo>
                          <a:pt x="4152" y="5348"/>
                          <a:pt x="5348" y="4152"/>
                          <a:pt x="5348" y="2674"/>
                        </a:cubicBezTo>
                        <a:cubicBezTo>
                          <a:pt x="5348" y="1197"/>
                          <a:pt x="4152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" name="Google Shape;3432;p55">
                    <a:extLst>
                      <a:ext uri="{FF2B5EF4-FFF2-40B4-BE49-F238E27FC236}">
                        <a16:creationId xmlns:a16="http://schemas.microsoft.com/office/drawing/2014/main" id="{F0120C57-76C5-B751-D787-EEA8C9CE3390}"/>
                      </a:ext>
                    </a:extLst>
                  </p:cNvPr>
                  <p:cNvSpPr/>
                  <p:nvPr/>
                </p:nvSpPr>
                <p:spPr>
                  <a:xfrm>
                    <a:off x="983648" y="3605478"/>
                    <a:ext cx="177893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82"/>
                          <a:pt x="1" y="5987"/>
                        </a:cubicBezTo>
                        <a:lnTo>
                          <a:pt x="1" y="15464"/>
                        </a:lnTo>
                        <a:cubicBezTo>
                          <a:pt x="1" y="18769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9"/>
                          <a:pt x="37119" y="15464"/>
                        </a:cubicBezTo>
                        <a:lnTo>
                          <a:pt x="37119" y="5987"/>
                        </a:lnTo>
                        <a:cubicBezTo>
                          <a:pt x="37119" y="2682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9" name="Google Shape;3433;p55">
                  <a:extLst>
                    <a:ext uri="{FF2B5EF4-FFF2-40B4-BE49-F238E27FC236}">
                      <a16:creationId xmlns:a16="http://schemas.microsoft.com/office/drawing/2014/main" id="{F2DA6212-EF4F-32E7-7DED-E3AC823921D5}"/>
                    </a:ext>
                  </a:extLst>
                </p:cNvPr>
                <p:cNvGrpSpPr/>
                <p:nvPr/>
              </p:nvGrpSpPr>
              <p:grpSpPr>
                <a:xfrm>
                  <a:off x="1161530" y="3655851"/>
                  <a:ext cx="159131" cy="198872"/>
                  <a:chOff x="1161530" y="3655851"/>
                  <a:chExt cx="159131" cy="198872"/>
                </a:xfrm>
              </p:grpSpPr>
              <p:sp>
                <p:nvSpPr>
                  <p:cNvPr id="50" name="Google Shape;3434;p55">
                    <a:extLst>
                      <a:ext uri="{FF2B5EF4-FFF2-40B4-BE49-F238E27FC236}">
                        <a16:creationId xmlns:a16="http://schemas.microsoft.com/office/drawing/2014/main" id="{BD6977D6-27A5-A655-1CCB-9C31E71CBF3B}"/>
                      </a:ext>
                    </a:extLst>
                  </p:cNvPr>
                  <p:cNvSpPr/>
                  <p:nvPr/>
                </p:nvSpPr>
                <p:spPr>
                  <a:xfrm>
                    <a:off x="1161530" y="3655851"/>
                    <a:ext cx="146440" cy="1860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56" h="38848" fill="none" extrusionOk="0">
                        <a:moveTo>
                          <a:pt x="1" y="1"/>
                        </a:moveTo>
                        <a:lnTo>
                          <a:pt x="12633" y="1"/>
                        </a:lnTo>
                        <a:cubicBezTo>
                          <a:pt x="15723" y="1"/>
                          <a:pt x="16343" y="3466"/>
                          <a:pt x="16343" y="3466"/>
                        </a:cubicBezTo>
                        <a:lnTo>
                          <a:pt x="16343" y="26448"/>
                        </a:lnTo>
                        <a:lnTo>
                          <a:pt x="30556" y="26448"/>
                        </a:lnTo>
                        <a:lnTo>
                          <a:pt x="30556" y="38848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" name="Google Shape;3435;p55">
                    <a:extLst>
                      <a:ext uri="{FF2B5EF4-FFF2-40B4-BE49-F238E27FC236}">
                        <a16:creationId xmlns:a16="http://schemas.microsoft.com/office/drawing/2014/main" id="{1AEECEF7-A7E5-ECD0-6C33-CEFD2B645356}"/>
                      </a:ext>
                    </a:extLst>
                  </p:cNvPr>
                  <p:cNvSpPr/>
                  <p:nvPr/>
                </p:nvSpPr>
                <p:spPr>
                  <a:xfrm>
                    <a:off x="1293991" y="3829092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0"/>
                        </a:moveTo>
                        <a:cubicBezTo>
                          <a:pt x="1807" y="0"/>
                          <a:pt x="833" y="653"/>
                          <a:pt x="417" y="1653"/>
                        </a:cubicBezTo>
                        <a:cubicBezTo>
                          <a:pt x="1" y="2652"/>
                          <a:pt x="231" y="3801"/>
                          <a:pt x="997" y="4567"/>
                        </a:cubicBezTo>
                        <a:cubicBezTo>
                          <a:pt x="1509" y="5080"/>
                          <a:pt x="2193" y="5350"/>
                          <a:pt x="2888" y="5350"/>
                        </a:cubicBezTo>
                        <a:cubicBezTo>
                          <a:pt x="3233" y="5350"/>
                          <a:pt x="3580" y="5284"/>
                          <a:pt x="3912" y="5147"/>
                        </a:cubicBezTo>
                        <a:cubicBezTo>
                          <a:pt x="4911" y="4731"/>
                          <a:pt x="5564" y="3757"/>
                          <a:pt x="5564" y="2678"/>
                        </a:cubicBezTo>
                        <a:cubicBezTo>
                          <a:pt x="5564" y="1200"/>
                          <a:pt x="4364" y="0"/>
                          <a:pt x="2890" y="0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6" name="Google Shape;3436;p55">
                <a:extLst>
                  <a:ext uri="{FF2B5EF4-FFF2-40B4-BE49-F238E27FC236}">
                    <a16:creationId xmlns:a16="http://schemas.microsoft.com/office/drawing/2014/main" id="{427D978B-4D87-A50E-95FF-7C9E58E611E5}"/>
                  </a:ext>
                </a:extLst>
              </p:cNvPr>
              <p:cNvGrpSpPr/>
              <p:nvPr/>
            </p:nvGrpSpPr>
            <p:grpSpPr>
              <a:xfrm>
                <a:off x="785350" y="4047614"/>
                <a:ext cx="535311" cy="240783"/>
                <a:chOff x="785350" y="4047614"/>
                <a:chExt cx="535311" cy="240783"/>
              </a:xfrm>
            </p:grpSpPr>
            <p:grpSp>
              <p:nvGrpSpPr>
                <p:cNvPr id="41" name="Google Shape;3437;p55">
                  <a:extLst>
                    <a:ext uri="{FF2B5EF4-FFF2-40B4-BE49-F238E27FC236}">
                      <a16:creationId xmlns:a16="http://schemas.microsoft.com/office/drawing/2014/main" id="{41AC8B03-0CBE-CEAA-7431-0A325C4B91CD}"/>
                    </a:ext>
                  </a:extLst>
                </p:cNvPr>
                <p:cNvGrpSpPr/>
                <p:nvPr/>
              </p:nvGrpSpPr>
              <p:grpSpPr>
                <a:xfrm>
                  <a:off x="1161636" y="4047614"/>
                  <a:ext cx="159025" cy="190415"/>
                  <a:chOff x="1161636" y="4047614"/>
                  <a:chExt cx="159025" cy="190415"/>
                </a:xfrm>
              </p:grpSpPr>
              <p:sp>
                <p:nvSpPr>
                  <p:cNvPr id="46" name="Google Shape;3438;p55">
                    <a:extLst>
                      <a:ext uri="{FF2B5EF4-FFF2-40B4-BE49-F238E27FC236}">
                        <a16:creationId xmlns:a16="http://schemas.microsoft.com/office/drawing/2014/main" id="{F8A0346B-4C54-814B-05BA-7A57C0B08E45}"/>
                      </a:ext>
                    </a:extLst>
                  </p:cNvPr>
                  <p:cNvSpPr/>
                  <p:nvPr/>
                </p:nvSpPr>
                <p:spPr>
                  <a:xfrm>
                    <a:off x="1293991" y="4047614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1"/>
                        </a:moveTo>
                        <a:cubicBezTo>
                          <a:pt x="1807" y="1"/>
                          <a:pt x="833" y="654"/>
                          <a:pt x="417" y="1653"/>
                        </a:cubicBezTo>
                        <a:cubicBezTo>
                          <a:pt x="1" y="2653"/>
                          <a:pt x="231" y="3802"/>
                          <a:pt x="997" y="4568"/>
                        </a:cubicBezTo>
                        <a:cubicBezTo>
                          <a:pt x="1510" y="5078"/>
                          <a:pt x="2195" y="5350"/>
                          <a:pt x="2891" y="5350"/>
                        </a:cubicBezTo>
                        <a:cubicBezTo>
                          <a:pt x="3235" y="5350"/>
                          <a:pt x="3581" y="5284"/>
                          <a:pt x="3912" y="5148"/>
                        </a:cubicBezTo>
                        <a:cubicBezTo>
                          <a:pt x="4911" y="4732"/>
                          <a:pt x="5564" y="3758"/>
                          <a:pt x="5564" y="2675"/>
                        </a:cubicBezTo>
                        <a:cubicBezTo>
                          <a:pt x="5564" y="1197"/>
                          <a:pt x="4364" y="1"/>
                          <a:pt x="2890" y="1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" name="Google Shape;3439;p55">
                    <a:extLst>
                      <a:ext uri="{FF2B5EF4-FFF2-40B4-BE49-F238E27FC236}">
                        <a16:creationId xmlns:a16="http://schemas.microsoft.com/office/drawing/2014/main" id="{1B498D5A-A451-21AF-BE63-C86292FDD20B}"/>
                      </a:ext>
                    </a:extLst>
                  </p:cNvPr>
                  <p:cNvSpPr/>
                  <p:nvPr/>
                </p:nvSpPr>
                <p:spPr>
                  <a:xfrm>
                    <a:off x="1161636" y="4073229"/>
                    <a:ext cx="146334" cy="164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34" h="34405" fill="none" extrusionOk="0">
                        <a:moveTo>
                          <a:pt x="0" y="34404"/>
                        </a:moveTo>
                        <a:lnTo>
                          <a:pt x="12611" y="34404"/>
                        </a:lnTo>
                        <a:cubicBezTo>
                          <a:pt x="15705" y="34404"/>
                          <a:pt x="16325" y="30939"/>
                          <a:pt x="16325" y="30939"/>
                        </a:cubicBezTo>
                        <a:lnTo>
                          <a:pt x="16325" y="7957"/>
                        </a:lnTo>
                        <a:lnTo>
                          <a:pt x="30534" y="7957"/>
                        </a:lnTo>
                        <a:lnTo>
                          <a:pt x="30534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2" name="Google Shape;3440;p55">
                  <a:extLst>
                    <a:ext uri="{FF2B5EF4-FFF2-40B4-BE49-F238E27FC236}">
                      <a16:creationId xmlns:a16="http://schemas.microsoft.com/office/drawing/2014/main" id="{995D04AA-C248-348B-E30A-79D6E347EBD5}"/>
                    </a:ext>
                  </a:extLst>
                </p:cNvPr>
                <p:cNvGrpSpPr/>
                <p:nvPr/>
              </p:nvGrpSpPr>
              <p:grpSpPr>
                <a:xfrm>
                  <a:off x="785350" y="4185661"/>
                  <a:ext cx="376191" cy="102736"/>
                  <a:chOff x="785350" y="4185661"/>
                  <a:chExt cx="376191" cy="102736"/>
                </a:xfrm>
              </p:grpSpPr>
              <p:sp>
                <p:nvSpPr>
                  <p:cNvPr id="43" name="Google Shape;3441;p55">
                    <a:extLst>
                      <a:ext uri="{FF2B5EF4-FFF2-40B4-BE49-F238E27FC236}">
                        <a16:creationId xmlns:a16="http://schemas.microsoft.com/office/drawing/2014/main" id="{7AB6D62D-E9C7-8EEB-4B72-FBE39908FC8B}"/>
                      </a:ext>
                    </a:extLst>
                  </p:cNvPr>
                  <p:cNvSpPr/>
                  <p:nvPr/>
                </p:nvSpPr>
                <p:spPr>
                  <a:xfrm>
                    <a:off x="808023" y="4238011"/>
                    <a:ext cx="175636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" name="Google Shape;3442;p55">
                    <a:extLst>
                      <a:ext uri="{FF2B5EF4-FFF2-40B4-BE49-F238E27FC236}">
                        <a16:creationId xmlns:a16="http://schemas.microsoft.com/office/drawing/2014/main" id="{F76032D3-8E21-10C7-5258-7DEA5C652783}"/>
                      </a:ext>
                    </a:extLst>
                  </p:cNvPr>
                  <p:cNvSpPr/>
                  <p:nvPr/>
                </p:nvSpPr>
                <p:spPr>
                  <a:xfrm>
                    <a:off x="983648" y="4185661"/>
                    <a:ext cx="177893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79"/>
                          <a:pt x="1" y="5984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6"/>
                          <a:pt x="37119" y="15461"/>
                        </a:cubicBezTo>
                        <a:lnTo>
                          <a:pt x="37119" y="5984"/>
                        </a:lnTo>
                        <a:cubicBezTo>
                          <a:pt x="37119" y="2679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" name="Google Shape;3443;p55">
                    <a:extLst>
                      <a:ext uri="{FF2B5EF4-FFF2-40B4-BE49-F238E27FC236}">
                        <a16:creationId xmlns:a16="http://schemas.microsoft.com/office/drawing/2014/main" id="{736DDD68-E52F-AE74-DC51-1937FEA9C839}"/>
                      </a:ext>
                    </a:extLst>
                  </p:cNvPr>
                  <p:cNvSpPr/>
                  <p:nvPr/>
                </p:nvSpPr>
                <p:spPr>
                  <a:xfrm>
                    <a:off x="785350" y="4224370"/>
                    <a:ext cx="26646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1" extrusionOk="0">
                        <a:moveTo>
                          <a:pt x="2674" y="0"/>
                        </a:moveTo>
                        <a:cubicBezTo>
                          <a:pt x="2328" y="0"/>
                          <a:pt x="1980" y="67"/>
                          <a:pt x="1649" y="203"/>
                        </a:cubicBezTo>
                        <a:cubicBezTo>
                          <a:pt x="650" y="619"/>
                          <a:pt x="0" y="1593"/>
                          <a:pt x="0" y="2677"/>
                        </a:cubicBezTo>
                        <a:cubicBezTo>
                          <a:pt x="0" y="4150"/>
                          <a:pt x="1197" y="5351"/>
                          <a:pt x="2674" y="5351"/>
                        </a:cubicBezTo>
                        <a:cubicBezTo>
                          <a:pt x="3754" y="5351"/>
                          <a:pt x="4732" y="4698"/>
                          <a:pt x="5144" y="3698"/>
                        </a:cubicBezTo>
                        <a:cubicBezTo>
                          <a:pt x="5560" y="2699"/>
                          <a:pt x="5330" y="1550"/>
                          <a:pt x="4568" y="783"/>
                        </a:cubicBezTo>
                        <a:cubicBezTo>
                          <a:pt x="4055" y="271"/>
                          <a:pt x="3370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7" name="Google Shape;3444;p55">
                <a:extLst>
                  <a:ext uri="{FF2B5EF4-FFF2-40B4-BE49-F238E27FC236}">
                    <a16:creationId xmlns:a16="http://schemas.microsoft.com/office/drawing/2014/main" id="{B7E8E729-9285-927E-7051-A5E6C12CE1A7}"/>
                  </a:ext>
                </a:extLst>
              </p:cNvPr>
              <p:cNvGrpSpPr/>
              <p:nvPr/>
            </p:nvGrpSpPr>
            <p:grpSpPr>
              <a:xfrm>
                <a:off x="1501054" y="3605478"/>
                <a:ext cx="526340" cy="249240"/>
                <a:chOff x="1501054" y="3605478"/>
                <a:chExt cx="526340" cy="249240"/>
              </a:xfrm>
            </p:grpSpPr>
            <p:grpSp>
              <p:nvGrpSpPr>
                <p:cNvPr id="33" name="Google Shape;3445;p55">
                  <a:extLst>
                    <a:ext uri="{FF2B5EF4-FFF2-40B4-BE49-F238E27FC236}">
                      <a16:creationId xmlns:a16="http://schemas.microsoft.com/office/drawing/2014/main" id="{249C6BFB-54D4-60D5-A7CF-112A4FF1D6AF}"/>
                    </a:ext>
                  </a:extLst>
                </p:cNvPr>
                <p:cNvGrpSpPr/>
                <p:nvPr/>
              </p:nvGrpSpPr>
              <p:grpSpPr>
                <a:xfrm>
                  <a:off x="1834208" y="3643867"/>
                  <a:ext cx="193185" cy="25622"/>
                  <a:chOff x="1834208" y="3643867"/>
                  <a:chExt cx="193185" cy="25622"/>
                </a:xfrm>
              </p:grpSpPr>
              <p:sp>
                <p:nvSpPr>
                  <p:cNvPr id="39" name="Google Shape;3446;p55">
                    <a:extLst>
                      <a:ext uri="{FF2B5EF4-FFF2-40B4-BE49-F238E27FC236}">
                        <a16:creationId xmlns:a16="http://schemas.microsoft.com/office/drawing/2014/main" id="{5E2E8C57-85CE-C195-D8BC-B7FA61383586}"/>
                      </a:ext>
                    </a:extLst>
                  </p:cNvPr>
                  <p:cNvSpPr/>
                  <p:nvPr/>
                </p:nvSpPr>
                <p:spPr>
                  <a:xfrm>
                    <a:off x="1834208" y="3655851"/>
                    <a:ext cx="167541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59" h="1" fill="none" extrusionOk="0">
                        <a:moveTo>
                          <a:pt x="1" y="1"/>
                        </a:moveTo>
                        <a:lnTo>
                          <a:pt x="34959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3447;p55">
                    <a:extLst>
                      <a:ext uri="{FF2B5EF4-FFF2-40B4-BE49-F238E27FC236}">
                        <a16:creationId xmlns:a16="http://schemas.microsoft.com/office/drawing/2014/main" id="{60AB2C4C-4B20-9BA8-9192-10CEEAE909B9}"/>
                      </a:ext>
                    </a:extLst>
                  </p:cNvPr>
                  <p:cNvSpPr/>
                  <p:nvPr/>
                </p:nvSpPr>
                <p:spPr>
                  <a:xfrm>
                    <a:off x="2000728" y="3643867"/>
                    <a:ext cx="2666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49" extrusionOk="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6" y="4564"/>
                        </a:cubicBezTo>
                        <a:cubicBezTo>
                          <a:pt x="1506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1" y="4732"/>
                          <a:pt x="5560" y="3758"/>
                          <a:pt x="5563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4" name="Google Shape;3448;p55">
                  <a:extLst>
                    <a:ext uri="{FF2B5EF4-FFF2-40B4-BE49-F238E27FC236}">
                      <a16:creationId xmlns:a16="http://schemas.microsoft.com/office/drawing/2014/main" id="{3FFA7810-9386-7037-5A20-A544685D4DE9}"/>
                    </a:ext>
                  </a:extLst>
                </p:cNvPr>
                <p:cNvGrpSpPr/>
                <p:nvPr/>
              </p:nvGrpSpPr>
              <p:grpSpPr>
                <a:xfrm>
                  <a:off x="1501054" y="3605478"/>
                  <a:ext cx="333165" cy="249240"/>
                  <a:chOff x="1501054" y="3605478"/>
                  <a:chExt cx="333165" cy="249240"/>
                </a:xfrm>
              </p:grpSpPr>
              <p:sp>
                <p:nvSpPr>
                  <p:cNvPr id="35" name="Google Shape;3449;p55">
                    <a:extLst>
                      <a:ext uri="{FF2B5EF4-FFF2-40B4-BE49-F238E27FC236}">
                        <a16:creationId xmlns:a16="http://schemas.microsoft.com/office/drawing/2014/main" id="{FB520F31-72B6-54E3-C8B5-F40DDFBCB2BB}"/>
                      </a:ext>
                    </a:extLst>
                  </p:cNvPr>
                  <p:cNvSpPr/>
                  <p:nvPr/>
                </p:nvSpPr>
                <p:spPr>
                  <a:xfrm>
                    <a:off x="1656330" y="3605478"/>
                    <a:ext cx="177888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47" y="1"/>
                        </a:moveTo>
                        <a:cubicBezTo>
                          <a:pt x="2214" y="1"/>
                          <a:pt x="0" y="2682"/>
                          <a:pt x="0" y="5987"/>
                        </a:cubicBezTo>
                        <a:lnTo>
                          <a:pt x="0" y="15464"/>
                        </a:lnTo>
                        <a:cubicBezTo>
                          <a:pt x="0" y="18769"/>
                          <a:pt x="2214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0" y="21447"/>
                          <a:pt x="37118" y="18769"/>
                          <a:pt x="37118" y="15464"/>
                        </a:cubicBezTo>
                        <a:lnTo>
                          <a:pt x="37118" y="5987"/>
                        </a:lnTo>
                        <a:cubicBezTo>
                          <a:pt x="37118" y="2682"/>
                          <a:pt x="34900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36" name="Google Shape;3450;p55">
                    <a:extLst>
                      <a:ext uri="{FF2B5EF4-FFF2-40B4-BE49-F238E27FC236}">
                        <a16:creationId xmlns:a16="http://schemas.microsoft.com/office/drawing/2014/main" id="{2492463B-007F-B959-BBA5-70E2975CB55B}"/>
                      </a:ext>
                    </a:extLst>
                  </p:cNvPr>
                  <p:cNvGrpSpPr/>
                  <p:nvPr/>
                </p:nvGrpSpPr>
                <p:grpSpPr>
                  <a:xfrm>
                    <a:off x="1501054" y="3655851"/>
                    <a:ext cx="155286" cy="198867"/>
                    <a:chOff x="1501054" y="3655851"/>
                    <a:chExt cx="155286" cy="198867"/>
                  </a:xfrm>
                </p:grpSpPr>
                <p:sp>
                  <p:nvSpPr>
                    <p:cNvPr id="37" name="Google Shape;3451;p55">
                      <a:extLst>
                        <a:ext uri="{FF2B5EF4-FFF2-40B4-BE49-F238E27FC236}">
                          <a16:creationId xmlns:a16="http://schemas.microsoft.com/office/drawing/2014/main" id="{BB9A5935-1CBB-C881-68D2-358A4A02C0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16351" y="3655851"/>
                      <a:ext cx="139989" cy="1860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210" h="38848" fill="none" extrusionOk="0">
                          <a:moveTo>
                            <a:pt x="29209" y="1"/>
                          </a:moveTo>
                          <a:lnTo>
                            <a:pt x="17922" y="1"/>
                          </a:lnTo>
                          <a:cubicBezTo>
                            <a:pt x="14829" y="1"/>
                            <a:pt x="14209" y="3466"/>
                            <a:pt x="14209" y="3466"/>
                          </a:cubicBezTo>
                          <a:lnTo>
                            <a:pt x="14209" y="26448"/>
                          </a:lnTo>
                          <a:lnTo>
                            <a:pt x="0" y="26448"/>
                          </a:lnTo>
                          <a:lnTo>
                            <a:pt x="0" y="38848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8" name="Google Shape;3452;p55">
                      <a:extLst>
                        <a:ext uri="{FF2B5EF4-FFF2-40B4-BE49-F238E27FC236}">
                          <a16:creationId xmlns:a16="http://schemas.microsoft.com/office/drawing/2014/main" id="{355B1A7D-4C1B-2FB6-76FF-D2D7E2B289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1054" y="3829092"/>
                      <a:ext cx="26646" cy="2562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50" extrusionOk="0">
                          <a:moveTo>
                            <a:pt x="2886" y="0"/>
                          </a:moveTo>
                          <a:cubicBezTo>
                            <a:pt x="1806" y="0"/>
                            <a:pt x="828" y="653"/>
                            <a:pt x="416" y="1653"/>
                          </a:cubicBezTo>
                          <a:cubicBezTo>
                            <a:pt x="0" y="2652"/>
                            <a:pt x="230" y="3801"/>
                            <a:pt x="996" y="4567"/>
                          </a:cubicBezTo>
                          <a:cubicBezTo>
                            <a:pt x="1507" y="5078"/>
                            <a:pt x="2192" y="5350"/>
                            <a:pt x="2890" y="5350"/>
                          </a:cubicBezTo>
                          <a:cubicBezTo>
                            <a:pt x="3234" y="5350"/>
                            <a:pt x="3581" y="5283"/>
                            <a:pt x="3911" y="5147"/>
                          </a:cubicBezTo>
                          <a:cubicBezTo>
                            <a:pt x="4910" y="4731"/>
                            <a:pt x="5560" y="3757"/>
                            <a:pt x="5560" y="2678"/>
                          </a:cubicBezTo>
                          <a:cubicBezTo>
                            <a:pt x="5560" y="1200"/>
                            <a:pt x="4363" y="0"/>
                            <a:pt x="2886" y="0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18" name="Google Shape;3453;p55">
                <a:extLst>
                  <a:ext uri="{FF2B5EF4-FFF2-40B4-BE49-F238E27FC236}">
                    <a16:creationId xmlns:a16="http://schemas.microsoft.com/office/drawing/2014/main" id="{4961C05B-3C9C-CCD9-9CBD-0F83C5DCACFD}"/>
                  </a:ext>
                </a:extLst>
              </p:cNvPr>
              <p:cNvGrpSpPr/>
              <p:nvPr/>
            </p:nvGrpSpPr>
            <p:grpSpPr>
              <a:xfrm>
                <a:off x="724986" y="3800594"/>
                <a:ext cx="532950" cy="302090"/>
                <a:chOff x="724986" y="3800594"/>
                <a:chExt cx="532950" cy="302090"/>
              </a:xfrm>
            </p:grpSpPr>
            <p:grpSp>
              <p:nvGrpSpPr>
                <p:cNvPr id="19" name="Google Shape;3454;p55">
                  <a:extLst>
                    <a:ext uri="{FF2B5EF4-FFF2-40B4-BE49-F238E27FC236}">
                      <a16:creationId xmlns:a16="http://schemas.microsoft.com/office/drawing/2014/main" id="{A9693676-2335-61B4-B52F-62C949980E57}"/>
                    </a:ext>
                  </a:extLst>
                </p:cNvPr>
                <p:cNvGrpSpPr/>
                <p:nvPr/>
              </p:nvGrpSpPr>
              <p:grpSpPr>
                <a:xfrm>
                  <a:off x="724986" y="4044367"/>
                  <a:ext cx="181314" cy="25626"/>
                  <a:chOff x="724986" y="4044367"/>
                  <a:chExt cx="181314" cy="25626"/>
                </a:xfrm>
              </p:grpSpPr>
              <p:sp>
                <p:nvSpPr>
                  <p:cNvPr id="31" name="Google Shape;3455;p55">
                    <a:extLst>
                      <a:ext uri="{FF2B5EF4-FFF2-40B4-BE49-F238E27FC236}">
                        <a16:creationId xmlns:a16="http://schemas.microsoft.com/office/drawing/2014/main" id="{34AB3FA5-4FE2-E658-FD10-D10482F603A2}"/>
                      </a:ext>
                    </a:extLst>
                  </p:cNvPr>
                  <p:cNvSpPr/>
                  <p:nvPr/>
                </p:nvSpPr>
                <p:spPr>
                  <a:xfrm>
                    <a:off x="746695" y="4059966"/>
                    <a:ext cx="15960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03" h="1" fill="none" extrusionOk="0">
                        <a:moveTo>
                          <a:pt x="1" y="1"/>
                        </a:moveTo>
                        <a:lnTo>
                          <a:pt x="33303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456;p55">
                    <a:extLst>
                      <a:ext uri="{FF2B5EF4-FFF2-40B4-BE49-F238E27FC236}">
                        <a16:creationId xmlns:a16="http://schemas.microsoft.com/office/drawing/2014/main" id="{45185927-6313-38D0-F81B-FBF85703AAB6}"/>
                      </a:ext>
                    </a:extLst>
                  </p:cNvPr>
                  <p:cNvSpPr/>
                  <p:nvPr/>
                </p:nvSpPr>
                <p:spPr>
                  <a:xfrm>
                    <a:off x="724986" y="4044367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3758"/>
                          <a:pt x="653" y="4732"/>
                          <a:pt x="1653" y="5147"/>
                        </a:cubicBezTo>
                        <a:cubicBezTo>
                          <a:pt x="1983" y="5284"/>
                          <a:pt x="2329" y="5350"/>
                          <a:pt x="2673" y="5350"/>
                        </a:cubicBezTo>
                        <a:cubicBezTo>
                          <a:pt x="3369" y="5350"/>
                          <a:pt x="4054" y="5078"/>
                          <a:pt x="4567" y="4567"/>
                        </a:cubicBezTo>
                        <a:cubicBezTo>
                          <a:pt x="5330" y="3801"/>
                          <a:pt x="5559" y="2649"/>
                          <a:pt x="5147" y="1653"/>
                        </a:cubicBezTo>
                        <a:cubicBezTo>
                          <a:pt x="4731" y="653"/>
                          <a:pt x="3757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0" name="Google Shape;3457;p55">
                  <a:extLst>
                    <a:ext uri="{FF2B5EF4-FFF2-40B4-BE49-F238E27FC236}">
                      <a16:creationId xmlns:a16="http://schemas.microsoft.com/office/drawing/2014/main" id="{2707502A-EE64-5B0C-5950-320596CFA547}"/>
                    </a:ext>
                  </a:extLst>
                </p:cNvPr>
                <p:cNvGrpSpPr/>
                <p:nvPr/>
              </p:nvGrpSpPr>
              <p:grpSpPr>
                <a:xfrm>
                  <a:off x="906290" y="3800594"/>
                  <a:ext cx="351646" cy="302090"/>
                  <a:chOff x="906290" y="3800594"/>
                  <a:chExt cx="351646" cy="302090"/>
                </a:xfrm>
              </p:grpSpPr>
              <p:grpSp>
                <p:nvGrpSpPr>
                  <p:cNvPr id="24" name="Google Shape;3458;p55">
                    <a:extLst>
                      <a:ext uri="{FF2B5EF4-FFF2-40B4-BE49-F238E27FC236}">
                        <a16:creationId xmlns:a16="http://schemas.microsoft.com/office/drawing/2014/main" id="{45E73076-B0B3-A1CB-EC8E-A41671FA458A}"/>
                      </a:ext>
                    </a:extLst>
                  </p:cNvPr>
                  <p:cNvGrpSpPr/>
                  <p:nvPr/>
                </p:nvGrpSpPr>
                <p:grpSpPr>
                  <a:xfrm>
                    <a:off x="1084172" y="3842857"/>
                    <a:ext cx="173764" cy="217131"/>
                    <a:chOff x="1084172" y="3842857"/>
                    <a:chExt cx="173764" cy="217131"/>
                  </a:xfrm>
                </p:grpSpPr>
                <p:grpSp>
                  <p:nvGrpSpPr>
                    <p:cNvPr id="27" name="Google Shape;3459;p55">
                      <a:extLst>
                        <a:ext uri="{FF2B5EF4-FFF2-40B4-BE49-F238E27FC236}">
                          <a16:creationId xmlns:a16="http://schemas.microsoft.com/office/drawing/2014/main" id="{B38EB454-62CA-4B5B-7B48-5D4361F747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56862" y="3936509"/>
                      <a:ext cx="101073" cy="25622"/>
                      <a:chOff x="1156862" y="3936509"/>
                      <a:chExt cx="101073" cy="25622"/>
                    </a:xfrm>
                  </p:grpSpPr>
                  <p:sp>
                    <p:nvSpPr>
                      <p:cNvPr id="29" name="Google Shape;3460;p55">
                        <a:extLst>
                          <a:ext uri="{FF2B5EF4-FFF2-40B4-BE49-F238E27FC236}">
                            <a16:creationId xmlns:a16="http://schemas.microsoft.com/office/drawing/2014/main" id="{6DAF1752-2758-51F6-0DC3-D9ADF818D3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56862" y="3936509"/>
                        <a:ext cx="26651" cy="2562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1" h="5349" extrusionOk="0">
                            <a:moveTo>
                              <a:pt x="2886" y="1"/>
                            </a:moveTo>
                            <a:cubicBezTo>
                              <a:pt x="1803" y="1"/>
                              <a:pt x="829" y="650"/>
                              <a:pt x="413" y="1649"/>
                            </a:cubicBezTo>
                            <a:cubicBezTo>
                              <a:pt x="1" y="2649"/>
                              <a:pt x="227" y="3798"/>
                              <a:pt x="993" y="4564"/>
                            </a:cubicBezTo>
                            <a:cubicBezTo>
                              <a:pt x="1505" y="5076"/>
                              <a:pt x="2189" y="5349"/>
                              <a:pt x="2884" y="5349"/>
                            </a:cubicBezTo>
                            <a:cubicBezTo>
                              <a:pt x="3229" y="5349"/>
                              <a:pt x="3576" y="5282"/>
                              <a:pt x="3908" y="5144"/>
                            </a:cubicBezTo>
                            <a:cubicBezTo>
                              <a:pt x="4907" y="4732"/>
                              <a:pt x="5560" y="3758"/>
                              <a:pt x="5560" y="2674"/>
                            </a:cubicBezTo>
                            <a:cubicBezTo>
                              <a:pt x="5560" y="1197"/>
                              <a:pt x="4364" y="1"/>
                              <a:pt x="2886" y="1"/>
                            </a:cubicBezTo>
                            <a:close/>
                          </a:path>
                        </a:pathLst>
                      </a:custGeom>
                      <a:solidFill>
                        <a:srgbClr val="CFD9E0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0" name="Google Shape;3461;p55">
                        <a:extLst>
                          <a:ext uri="{FF2B5EF4-FFF2-40B4-BE49-F238E27FC236}">
                            <a16:creationId xmlns:a16="http://schemas.microsoft.com/office/drawing/2014/main" id="{4C8C64E9-17E3-BD20-E590-618CDE0E13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73592" y="3951414"/>
                        <a:ext cx="84343" cy="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599" h="1" fill="none" extrusionOk="0">
                            <a:moveTo>
                              <a:pt x="17598" y="0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9525" cap="rnd" cmpd="sng">
                        <a:solidFill>
                          <a:srgbClr val="CFD9E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" name="Google Shape;3462;p55">
                      <a:extLst>
                        <a:ext uri="{FF2B5EF4-FFF2-40B4-BE49-F238E27FC236}">
                          <a16:creationId xmlns:a16="http://schemas.microsoft.com/office/drawing/2014/main" id="{F4B71A21-8435-8873-3520-4124A71C3D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84172" y="3842857"/>
                      <a:ext cx="86476" cy="217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044" h="45330" fill="none" extrusionOk="0">
                          <a:moveTo>
                            <a:pt x="0" y="45330"/>
                          </a:moveTo>
                          <a:lnTo>
                            <a:pt x="12418" y="45330"/>
                          </a:lnTo>
                          <a:cubicBezTo>
                            <a:pt x="15150" y="45330"/>
                            <a:pt x="18043" y="42619"/>
                            <a:pt x="18043" y="35634"/>
                          </a:cubicBezTo>
                          <a:lnTo>
                            <a:pt x="18043" y="9697"/>
                          </a:lnTo>
                          <a:cubicBezTo>
                            <a:pt x="18043" y="2711"/>
                            <a:pt x="15150" y="1"/>
                            <a:pt x="12418" y="1"/>
                          </a:cubicBezTo>
                          <a:lnTo>
                            <a:pt x="1715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25" name="Google Shape;3463;p55">
                    <a:extLst>
                      <a:ext uri="{FF2B5EF4-FFF2-40B4-BE49-F238E27FC236}">
                        <a16:creationId xmlns:a16="http://schemas.microsoft.com/office/drawing/2014/main" id="{89BEC764-534A-A8CF-B3C9-DC9C2C44E8C0}"/>
                      </a:ext>
                    </a:extLst>
                  </p:cNvPr>
                  <p:cNvSpPr/>
                  <p:nvPr/>
                </p:nvSpPr>
                <p:spPr>
                  <a:xfrm>
                    <a:off x="906290" y="3999967"/>
                    <a:ext cx="177893" cy="10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4" extrusionOk="0">
                        <a:moveTo>
                          <a:pt x="4947" y="1"/>
                        </a:moveTo>
                        <a:cubicBezTo>
                          <a:pt x="2215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5" y="21443"/>
                          <a:pt x="4947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8" y="18766"/>
                          <a:pt x="37118" y="15461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3464;p55">
                    <a:extLst>
                      <a:ext uri="{FF2B5EF4-FFF2-40B4-BE49-F238E27FC236}">
                        <a16:creationId xmlns:a16="http://schemas.microsoft.com/office/drawing/2014/main" id="{B6584F76-53FB-61E1-7D3F-DD1B6A0A764C}"/>
                      </a:ext>
                    </a:extLst>
                  </p:cNvPr>
                  <p:cNvSpPr/>
                  <p:nvPr/>
                </p:nvSpPr>
                <p:spPr>
                  <a:xfrm>
                    <a:off x="914509" y="3800594"/>
                    <a:ext cx="177888" cy="102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7" extrusionOk="0">
                        <a:moveTo>
                          <a:pt x="4951" y="0"/>
                        </a:moveTo>
                        <a:cubicBezTo>
                          <a:pt x="2218" y="0"/>
                          <a:pt x="0" y="2678"/>
                          <a:pt x="0" y="5983"/>
                        </a:cubicBezTo>
                        <a:lnTo>
                          <a:pt x="0" y="15460"/>
                        </a:lnTo>
                        <a:cubicBezTo>
                          <a:pt x="0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0" y="21446"/>
                          <a:pt x="37118" y="18765"/>
                          <a:pt x="37118" y="15460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0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1" name="Google Shape;3465;p55">
                  <a:extLst>
                    <a:ext uri="{FF2B5EF4-FFF2-40B4-BE49-F238E27FC236}">
                      <a16:creationId xmlns:a16="http://schemas.microsoft.com/office/drawing/2014/main" id="{7DBF66A9-ACFF-154F-6F75-4BC712F0D388}"/>
                    </a:ext>
                  </a:extLst>
                </p:cNvPr>
                <p:cNvGrpSpPr/>
                <p:nvPr/>
              </p:nvGrpSpPr>
              <p:grpSpPr>
                <a:xfrm>
                  <a:off x="724986" y="3830189"/>
                  <a:ext cx="189533" cy="25626"/>
                  <a:chOff x="724986" y="3830189"/>
                  <a:chExt cx="189533" cy="25626"/>
                </a:xfrm>
              </p:grpSpPr>
              <p:sp>
                <p:nvSpPr>
                  <p:cNvPr id="22" name="Google Shape;3466;p55">
                    <a:extLst>
                      <a:ext uri="{FF2B5EF4-FFF2-40B4-BE49-F238E27FC236}">
                        <a16:creationId xmlns:a16="http://schemas.microsoft.com/office/drawing/2014/main" id="{36217D80-2DED-1096-A724-0A6F14F6B72F}"/>
                      </a:ext>
                    </a:extLst>
                  </p:cNvPr>
                  <p:cNvSpPr/>
                  <p:nvPr/>
                </p:nvSpPr>
                <p:spPr>
                  <a:xfrm>
                    <a:off x="724986" y="3830189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1"/>
                        </a:moveTo>
                        <a:cubicBezTo>
                          <a:pt x="1197" y="1"/>
                          <a:pt x="0" y="1197"/>
                          <a:pt x="0" y="2675"/>
                        </a:cubicBezTo>
                        <a:cubicBezTo>
                          <a:pt x="0" y="3758"/>
                          <a:pt x="653" y="4732"/>
                          <a:pt x="1653" y="5144"/>
                        </a:cubicBezTo>
                        <a:cubicBezTo>
                          <a:pt x="1984" y="5282"/>
                          <a:pt x="2331" y="5349"/>
                          <a:pt x="2676" y="5349"/>
                        </a:cubicBezTo>
                        <a:cubicBezTo>
                          <a:pt x="3371" y="5349"/>
                          <a:pt x="4055" y="5077"/>
                          <a:pt x="4567" y="4564"/>
                        </a:cubicBezTo>
                        <a:cubicBezTo>
                          <a:pt x="5330" y="3802"/>
                          <a:pt x="5559" y="2649"/>
                          <a:pt x="5147" y="1650"/>
                        </a:cubicBezTo>
                        <a:cubicBezTo>
                          <a:pt x="4731" y="650"/>
                          <a:pt x="3757" y="1"/>
                          <a:pt x="2674" y="1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3467;p55">
                    <a:extLst>
                      <a:ext uri="{FF2B5EF4-FFF2-40B4-BE49-F238E27FC236}">
                        <a16:creationId xmlns:a16="http://schemas.microsoft.com/office/drawing/2014/main" id="{2B373558-C7CA-F1B3-6BE2-46A9ED05C421}"/>
                      </a:ext>
                    </a:extLst>
                  </p:cNvPr>
                  <p:cNvSpPr/>
                  <p:nvPr/>
                </p:nvSpPr>
                <p:spPr>
                  <a:xfrm>
                    <a:off x="746695" y="3842838"/>
                    <a:ext cx="16782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8" h="1" fill="none" extrusionOk="0">
                        <a:moveTo>
                          <a:pt x="35017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Feature Engineering</a:t>
            </a:r>
            <a:endParaRPr dirty="0"/>
          </a:p>
        </p:txBody>
      </p:sp>
      <p:sp>
        <p:nvSpPr>
          <p:cNvPr id="206" name="Google Shape;206;p32"/>
          <p:cNvSpPr txBox="1">
            <a:spLocks noGrp="1"/>
          </p:cNvSpPr>
          <p:nvPr>
            <p:ph type="subTitle" idx="4"/>
          </p:nvPr>
        </p:nvSpPr>
        <p:spPr>
          <a:xfrm>
            <a:off x="720000" y="2073346"/>
            <a:ext cx="23055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Factors</a:t>
            </a:r>
            <a:endParaRPr sz="2400" b="1" i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7" name="Google Shape;207;p32"/>
          <p:cNvSpPr txBox="1">
            <a:spLocks noGrp="1"/>
          </p:cNvSpPr>
          <p:nvPr>
            <p:ph type="subTitle" idx="5"/>
          </p:nvPr>
        </p:nvSpPr>
        <p:spPr>
          <a:xfrm>
            <a:off x="3419222" y="2073346"/>
            <a:ext cx="23055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Time passage</a:t>
            </a:r>
            <a:endParaRPr sz="2400" b="1" i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8" name="Google Shape;208;p32"/>
          <p:cNvSpPr txBox="1">
            <a:spLocks noGrp="1"/>
          </p:cNvSpPr>
          <p:nvPr>
            <p:ph type="subTitle" idx="1"/>
          </p:nvPr>
        </p:nvSpPr>
        <p:spPr>
          <a:xfrm>
            <a:off x="720000" y="2768572"/>
            <a:ext cx="2305500" cy="18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Our factor team find 27 factors with prediction power covering valuation, risk, momentum and financial analysis. </a:t>
            </a:r>
            <a:endParaRPr sz="1600" dirty="0"/>
          </a:p>
        </p:txBody>
      </p:sp>
      <p:sp>
        <p:nvSpPr>
          <p:cNvPr id="209" name="Google Shape;209;p32"/>
          <p:cNvSpPr txBox="1">
            <a:spLocks noGrp="1"/>
          </p:cNvSpPr>
          <p:nvPr>
            <p:ph type="subTitle" idx="2"/>
          </p:nvPr>
        </p:nvSpPr>
        <p:spPr>
          <a:xfrm>
            <a:off x="3419221" y="2768572"/>
            <a:ext cx="2305500" cy="18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As almost half of the factors in our pool are periodical, we use the number of days passed after a new quarter as a indicator of the effect of these factors.</a:t>
            </a:r>
            <a:endParaRPr sz="1600" dirty="0"/>
          </a:p>
        </p:txBody>
      </p:sp>
      <p:sp>
        <p:nvSpPr>
          <p:cNvPr id="210" name="Google Shape;210;p32"/>
          <p:cNvSpPr txBox="1">
            <a:spLocks noGrp="1"/>
          </p:cNvSpPr>
          <p:nvPr>
            <p:ph type="subTitle" idx="3"/>
          </p:nvPr>
        </p:nvSpPr>
        <p:spPr>
          <a:xfrm>
            <a:off x="6118448" y="2768572"/>
            <a:ext cx="2305500" cy="18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The financial market is dynamic. To follow the change of trend in the market. We put more weight to learn the new data.</a:t>
            </a:r>
            <a:endParaRPr sz="1600" dirty="0"/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6"/>
          </p:nvPr>
        </p:nvSpPr>
        <p:spPr>
          <a:xfrm>
            <a:off x="6118444" y="2073346"/>
            <a:ext cx="23055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Decaying weight</a:t>
            </a:r>
            <a:endParaRPr sz="2400" b="1" i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2" name="Google Shape;212;p32"/>
          <p:cNvSpPr/>
          <p:nvPr/>
        </p:nvSpPr>
        <p:spPr>
          <a:xfrm>
            <a:off x="815891" y="1465066"/>
            <a:ext cx="422447" cy="462073"/>
          </a:xfrm>
          <a:custGeom>
            <a:avLst/>
            <a:gdLst/>
            <a:ahLst/>
            <a:cxnLst/>
            <a:rect l="l" t="t" r="r" b="b"/>
            <a:pathLst>
              <a:path w="13145" h="14378" extrusionOk="0">
                <a:moveTo>
                  <a:pt x="11163" y="3"/>
                </a:moveTo>
                <a:cubicBezTo>
                  <a:pt x="11154" y="15"/>
                  <a:pt x="11147" y="29"/>
                  <a:pt x="11137" y="38"/>
                </a:cubicBezTo>
                <a:cubicBezTo>
                  <a:pt x="10802" y="378"/>
                  <a:pt x="10470" y="717"/>
                  <a:pt x="10137" y="1058"/>
                </a:cubicBezTo>
                <a:cubicBezTo>
                  <a:pt x="10118" y="1079"/>
                  <a:pt x="10096" y="1095"/>
                  <a:pt x="10080" y="1117"/>
                </a:cubicBezTo>
                <a:cubicBezTo>
                  <a:pt x="10061" y="1140"/>
                  <a:pt x="10042" y="1165"/>
                  <a:pt x="10036" y="1193"/>
                </a:cubicBezTo>
                <a:cubicBezTo>
                  <a:pt x="10014" y="1292"/>
                  <a:pt x="10000" y="1391"/>
                  <a:pt x="9979" y="1490"/>
                </a:cubicBezTo>
                <a:cubicBezTo>
                  <a:pt x="9911" y="1841"/>
                  <a:pt x="9839" y="2189"/>
                  <a:pt x="9769" y="2540"/>
                </a:cubicBezTo>
                <a:cubicBezTo>
                  <a:pt x="9714" y="2823"/>
                  <a:pt x="9657" y="3106"/>
                  <a:pt x="9598" y="3398"/>
                </a:cubicBezTo>
                <a:cubicBezTo>
                  <a:pt x="9846" y="3347"/>
                  <a:pt x="10083" y="3297"/>
                  <a:pt x="10322" y="3251"/>
                </a:cubicBezTo>
                <a:cubicBezTo>
                  <a:pt x="10769" y="3163"/>
                  <a:pt x="11214" y="3075"/>
                  <a:pt x="11662" y="2994"/>
                </a:cubicBezTo>
                <a:cubicBezTo>
                  <a:pt x="11802" y="2969"/>
                  <a:pt x="11913" y="2910"/>
                  <a:pt x="12009" y="2801"/>
                </a:cubicBezTo>
                <a:cubicBezTo>
                  <a:pt x="12184" y="2604"/>
                  <a:pt x="12373" y="2419"/>
                  <a:pt x="12557" y="2232"/>
                </a:cubicBezTo>
                <a:cubicBezTo>
                  <a:pt x="12687" y="2098"/>
                  <a:pt x="12818" y="1969"/>
                  <a:pt x="12949" y="1838"/>
                </a:cubicBezTo>
                <a:cubicBezTo>
                  <a:pt x="12970" y="1817"/>
                  <a:pt x="12989" y="1794"/>
                  <a:pt x="13013" y="1768"/>
                </a:cubicBezTo>
                <a:cubicBezTo>
                  <a:pt x="12986" y="1757"/>
                  <a:pt x="12968" y="1752"/>
                  <a:pt x="12949" y="1744"/>
                </a:cubicBezTo>
                <a:cubicBezTo>
                  <a:pt x="12561" y="1584"/>
                  <a:pt x="12170" y="1423"/>
                  <a:pt x="11782" y="1258"/>
                </a:cubicBezTo>
                <a:cubicBezTo>
                  <a:pt x="11760" y="1250"/>
                  <a:pt x="11738" y="1222"/>
                  <a:pt x="11728" y="1198"/>
                </a:cubicBezTo>
                <a:cubicBezTo>
                  <a:pt x="11598" y="905"/>
                  <a:pt x="11468" y="612"/>
                  <a:pt x="11341" y="317"/>
                </a:cubicBezTo>
                <a:cubicBezTo>
                  <a:pt x="11297" y="213"/>
                  <a:pt x="11258" y="107"/>
                  <a:pt x="11218" y="3"/>
                </a:cubicBezTo>
                <a:close/>
                <a:moveTo>
                  <a:pt x="7551" y="5053"/>
                </a:moveTo>
                <a:cubicBezTo>
                  <a:pt x="7547" y="5053"/>
                  <a:pt x="7543" y="5053"/>
                  <a:pt x="7539" y="5053"/>
                </a:cubicBezTo>
                <a:cubicBezTo>
                  <a:pt x="7262" y="5063"/>
                  <a:pt x="7101" y="5209"/>
                  <a:pt x="7101" y="5472"/>
                </a:cubicBezTo>
                <a:cubicBezTo>
                  <a:pt x="7073" y="5735"/>
                  <a:pt x="7304" y="5911"/>
                  <a:pt x="7517" y="5911"/>
                </a:cubicBezTo>
                <a:cubicBezTo>
                  <a:pt x="7761" y="5911"/>
                  <a:pt x="7952" y="5720"/>
                  <a:pt x="7955" y="5484"/>
                </a:cubicBezTo>
                <a:cubicBezTo>
                  <a:pt x="7958" y="5236"/>
                  <a:pt x="7760" y="5053"/>
                  <a:pt x="7551" y="5053"/>
                </a:cubicBezTo>
                <a:close/>
                <a:moveTo>
                  <a:pt x="7513" y="3362"/>
                </a:moveTo>
                <a:cubicBezTo>
                  <a:pt x="6932" y="3362"/>
                  <a:pt x="6339" y="3600"/>
                  <a:pt x="5901" y="4116"/>
                </a:cubicBezTo>
                <a:cubicBezTo>
                  <a:pt x="5171" y="4979"/>
                  <a:pt x="5218" y="6317"/>
                  <a:pt x="6192" y="7124"/>
                </a:cubicBezTo>
                <a:cubicBezTo>
                  <a:pt x="6565" y="7434"/>
                  <a:pt x="7041" y="7598"/>
                  <a:pt x="7523" y="7598"/>
                </a:cubicBezTo>
                <a:cubicBezTo>
                  <a:pt x="8085" y="7598"/>
                  <a:pt x="8656" y="7376"/>
                  <a:pt x="9090" y="6899"/>
                </a:cubicBezTo>
                <a:cubicBezTo>
                  <a:pt x="9827" y="6091"/>
                  <a:pt x="9754" y="4955"/>
                  <a:pt x="9265" y="4301"/>
                </a:cubicBezTo>
                <a:lnTo>
                  <a:pt x="9265" y="4301"/>
                </a:lnTo>
                <a:cubicBezTo>
                  <a:pt x="9083" y="4484"/>
                  <a:pt x="8905" y="4671"/>
                  <a:pt x="8717" y="4847"/>
                </a:cubicBezTo>
                <a:cubicBezTo>
                  <a:pt x="8652" y="4910"/>
                  <a:pt x="8651" y="4957"/>
                  <a:pt x="8685" y="5033"/>
                </a:cubicBezTo>
                <a:cubicBezTo>
                  <a:pt x="8794" y="5288"/>
                  <a:pt x="8806" y="5551"/>
                  <a:pt x="8724" y="5819"/>
                </a:cubicBezTo>
                <a:cubicBezTo>
                  <a:pt x="8650" y="6062"/>
                  <a:pt x="8521" y="6266"/>
                  <a:pt x="8324" y="6431"/>
                </a:cubicBezTo>
                <a:cubicBezTo>
                  <a:pt x="8084" y="6631"/>
                  <a:pt x="7819" y="6733"/>
                  <a:pt x="7534" y="6733"/>
                </a:cubicBezTo>
                <a:cubicBezTo>
                  <a:pt x="7424" y="6733"/>
                  <a:pt x="7312" y="6718"/>
                  <a:pt x="7196" y="6688"/>
                </a:cubicBezTo>
                <a:cubicBezTo>
                  <a:pt x="6956" y="6626"/>
                  <a:pt x="6755" y="6491"/>
                  <a:pt x="6592" y="6305"/>
                </a:cubicBezTo>
                <a:cubicBezTo>
                  <a:pt x="6327" y="6008"/>
                  <a:pt x="6221" y="5657"/>
                  <a:pt x="6287" y="5269"/>
                </a:cubicBezTo>
                <a:cubicBezTo>
                  <a:pt x="6342" y="4942"/>
                  <a:pt x="6511" y="4675"/>
                  <a:pt x="6777" y="4474"/>
                </a:cubicBezTo>
                <a:cubicBezTo>
                  <a:pt x="7000" y="4303"/>
                  <a:pt x="7254" y="4221"/>
                  <a:pt x="7527" y="4221"/>
                </a:cubicBezTo>
                <a:cubicBezTo>
                  <a:pt x="7530" y="4221"/>
                  <a:pt x="7532" y="4221"/>
                  <a:pt x="7534" y="4221"/>
                </a:cubicBezTo>
                <a:cubicBezTo>
                  <a:pt x="7689" y="4223"/>
                  <a:pt x="7845" y="4291"/>
                  <a:pt x="8001" y="4323"/>
                </a:cubicBezTo>
                <a:cubicBezTo>
                  <a:pt x="8016" y="4328"/>
                  <a:pt x="8035" y="4332"/>
                  <a:pt x="8053" y="4332"/>
                </a:cubicBezTo>
                <a:cubicBezTo>
                  <a:pt x="8071" y="4332"/>
                  <a:pt x="8088" y="4328"/>
                  <a:pt x="8096" y="4320"/>
                </a:cubicBezTo>
                <a:cubicBezTo>
                  <a:pt x="8298" y="4126"/>
                  <a:pt x="8495" y="3928"/>
                  <a:pt x="8696" y="3725"/>
                </a:cubicBezTo>
                <a:cubicBezTo>
                  <a:pt x="8352" y="3488"/>
                  <a:pt x="7936" y="3362"/>
                  <a:pt x="7513" y="3362"/>
                </a:cubicBezTo>
                <a:close/>
                <a:moveTo>
                  <a:pt x="7104" y="0"/>
                </a:moveTo>
                <a:cubicBezTo>
                  <a:pt x="7024" y="12"/>
                  <a:pt x="6943" y="29"/>
                  <a:pt x="6862" y="37"/>
                </a:cubicBezTo>
                <a:cubicBezTo>
                  <a:pt x="6412" y="80"/>
                  <a:pt x="5979" y="190"/>
                  <a:pt x="5558" y="355"/>
                </a:cubicBezTo>
                <a:cubicBezTo>
                  <a:pt x="5199" y="496"/>
                  <a:pt x="4856" y="669"/>
                  <a:pt x="4542" y="893"/>
                </a:cubicBezTo>
                <a:cubicBezTo>
                  <a:pt x="4345" y="1034"/>
                  <a:pt x="4156" y="1185"/>
                  <a:pt x="3972" y="1340"/>
                </a:cubicBezTo>
                <a:cubicBezTo>
                  <a:pt x="3522" y="1717"/>
                  <a:pt x="3165" y="2171"/>
                  <a:pt x="2865" y="2668"/>
                </a:cubicBezTo>
                <a:cubicBezTo>
                  <a:pt x="2594" y="3122"/>
                  <a:pt x="2377" y="3602"/>
                  <a:pt x="2257" y="4119"/>
                </a:cubicBezTo>
                <a:cubicBezTo>
                  <a:pt x="2185" y="4428"/>
                  <a:pt x="2112" y="4739"/>
                  <a:pt x="2080" y="5056"/>
                </a:cubicBezTo>
                <a:cubicBezTo>
                  <a:pt x="2047" y="5386"/>
                  <a:pt x="2060" y="5721"/>
                  <a:pt x="2058" y="6056"/>
                </a:cubicBezTo>
                <a:cubicBezTo>
                  <a:pt x="2055" y="6133"/>
                  <a:pt x="2036" y="6196"/>
                  <a:pt x="1993" y="6262"/>
                </a:cubicBezTo>
                <a:cubicBezTo>
                  <a:pt x="1337" y="7241"/>
                  <a:pt x="686" y="8223"/>
                  <a:pt x="33" y="9204"/>
                </a:cubicBezTo>
                <a:cubicBezTo>
                  <a:pt x="22" y="9220"/>
                  <a:pt x="15" y="9240"/>
                  <a:pt x="0" y="9268"/>
                </a:cubicBezTo>
                <a:lnTo>
                  <a:pt x="2054" y="9268"/>
                </a:lnTo>
                <a:lnTo>
                  <a:pt x="2054" y="12679"/>
                </a:lnTo>
                <a:lnTo>
                  <a:pt x="5500" y="12679"/>
                </a:lnTo>
                <a:cubicBezTo>
                  <a:pt x="5554" y="12679"/>
                  <a:pt x="5590" y="12683"/>
                  <a:pt x="5620" y="12743"/>
                </a:cubicBezTo>
                <a:cubicBezTo>
                  <a:pt x="5710" y="12931"/>
                  <a:pt x="5814" y="13114"/>
                  <a:pt x="5911" y="13298"/>
                </a:cubicBezTo>
                <a:cubicBezTo>
                  <a:pt x="6088" y="13634"/>
                  <a:pt x="6265" y="13968"/>
                  <a:pt x="6440" y="14303"/>
                </a:cubicBezTo>
                <a:cubicBezTo>
                  <a:pt x="6453" y="14327"/>
                  <a:pt x="6460" y="14353"/>
                  <a:pt x="6469" y="14378"/>
                </a:cubicBezTo>
                <a:lnTo>
                  <a:pt x="6542" y="14378"/>
                </a:lnTo>
                <a:cubicBezTo>
                  <a:pt x="6825" y="14258"/>
                  <a:pt x="7105" y="14136"/>
                  <a:pt x="7390" y="14017"/>
                </a:cubicBezTo>
                <a:cubicBezTo>
                  <a:pt x="7726" y="13876"/>
                  <a:pt x="8066" y="13740"/>
                  <a:pt x="8403" y="13601"/>
                </a:cubicBezTo>
                <a:cubicBezTo>
                  <a:pt x="8885" y="13401"/>
                  <a:pt x="9368" y="13204"/>
                  <a:pt x="9852" y="13004"/>
                </a:cubicBezTo>
                <a:cubicBezTo>
                  <a:pt x="10404" y="12774"/>
                  <a:pt x="10957" y="12540"/>
                  <a:pt x="11512" y="12311"/>
                </a:cubicBezTo>
                <a:cubicBezTo>
                  <a:pt x="12014" y="12102"/>
                  <a:pt x="12517" y="11898"/>
                  <a:pt x="13019" y="11692"/>
                </a:cubicBezTo>
                <a:cubicBezTo>
                  <a:pt x="13059" y="11675"/>
                  <a:pt x="13097" y="11650"/>
                  <a:pt x="13145" y="11627"/>
                </a:cubicBezTo>
                <a:cubicBezTo>
                  <a:pt x="13078" y="11472"/>
                  <a:pt x="13012" y="11319"/>
                  <a:pt x="12946" y="11167"/>
                </a:cubicBezTo>
                <a:cubicBezTo>
                  <a:pt x="12771" y="10764"/>
                  <a:pt x="12598" y="10358"/>
                  <a:pt x="12422" y="9956"/>
                </a:cubicBezTo>
                <a:cubicBezTo>
                  <a:pt x="12287" y="9648"/>
                  <a:pt x="12151" y="9340"/>
                  <a:pt x="12015" y="9033"/>
                </a:cubicBezTo>
                <a:cubicBezTo>
                  <a:pt x="12008" y="9016"/>
                  <a:pt x="11999" y="9000"/>
                  <a:pt x="11990" y="8985"/>
                </a:cubicBezTo>
                <a:cubicBezTo>
                  <a:pt x="11895" y="8839"/>
                  <a:pt x="11935" y="8722"/>
                  <a:pt x="12034" y="8588"/>
                </a:cubicBezTo>
                <a:cubicBezTo>
                  <a:pt x="12363" y="8136"/>
                  <a:pt x="12603" y="7636"/>
                  <a:pt x="12757" y="7101"/>
                </a:cubicBezTo>
                <a:cubicBezTo>
                  <a:pt x="12841" y="6802"/>
                  <a:pt x="12903" y="6495"/>
                  <a:pt x="12949" y="6187"/>
                </a:cubicBezTo>
                <a:cubicBezTo>
                  <a:pt x="12987" y="5940"/>
                  <a:pt x="13008" y="5688"/>
                  <a:pt x="13005" y="5440"/>
                </a:cubicBezTo>
                <a:cubicBezTo>
                  <a:pt x="12999" y="5056"/>
                  <a:pt x="12970" y="4669"/>
                  <a:pt x="12863" y="4294"/>
                </a:cubicBezTo>
                <a:cubicBezTo>
                  <a:pt x="12787" y="4024"/>
                  <a:pt x="12706" y="3754"/>
                  <a:pt x="12622" y="3484"/>
                </a:cubicBezTo>
                <a:cubicBezTo>
                  <a:pt x="12614" y="3453"/>
                  <a:pt x="12593" y="3426"/>
                  <a:pt x="12574" y="3386"/>
                </a:cubicBezTo>
                <a:cubicBezTo>
                  <a:pt x="12519" y="3439"/>
                  <a:pt x="12460" y="3483"/>
                  <a:pt x="12418" y="3540"/>
                </a:cubicBezTo>
                <a:cubicBezTo>
                  <a:pt x="12309" y="3685"/>
                  <a:pt x="12155" y="3729"/>
                  <a:pt x="11986" y="3760"/>
                </a:cubicBezTo>
                <a:cubicBezTo>
                  <a:pt x="11569" y="3839"/>
                  <a:pt x="11153" y="3926"/>
                  <a:pt x="10737" y="4009"/>
                </a:cubicBezTo>
                <a:cubicBezTo>
                  <a:pt x="10535" y="4050"/>
                  <a:pt x="10334" y="4087"/>
                  <a:pt x="10116" y="4128"/>
                </a:cubicBezTo>
                <a:cubicBezTo>
                  <a:pt x="10586" y="5062"/>
                  <a:pt x="10579" y="5992"/>
                  <a:pt x="10086" y="6901"/>
                </a:cubicBezTo>
                <a:cubicBezTo>
                  <a:pt x="9765" y="7495"/>
                  <a:pt x="9279" y="7931"/>
                  <a:pt x="8655" y="8184"/>
                </a:cubicBezTo>
                <a:cubicBezTo>
                  <a:pt x="8262" y="8344"/>
                  <a:pt x="7873" y="8416"/>
                  <a:pt x="7502" y="8416"/>
                </a:cubicBezTo>
                <a:cubicBezTo>
                  <a:pt x="6633" y="8416"/>
                  <a:pt x="5860" y="8022"/>
                  <a:pt x="5345" y="7438"/>
                </a:cubicBezTo>
                <a:cubicBezTo>
                  <a:pt x="4287" y="6240"/>
                  <a:pt x="4439" y="4723"/>
                  <a:pt x="5153" y="3750"/>
                </a:cubicBezTo>
                <a:cubicBezTo>
                  <a:pt x="5694" y="3011"/>
                  <a:pt x="6563" y="2538"/>
                  <a:pt x="7507" y="2538"/>
                </a:cubicBezTo>
                <a:cubicBezTo>
                  <a:pt x="7953" y="2538"/>
                  <a:pt x="8416" y="2644"/>
                  <a:pt x="8868" y="2877"/>
                </a:cubicBezTo>
                <a:cubicBezTo>
                  <a:pt x="8905" y="2694"/>
                  <a:pt x="8943" y="2512"/>
                  <a:pt x="8979" y="2331"/>
                </a:cubicBezTo>
                <a:cubicBezTo>
                  <a:pt x="9057" y="1946"/>
                  <a:pt x="9134" y="1562"/>
                  <a:pt x="9211" y="1177"/>
                </a:cubicBezTo>
                <a:cubicBezTo>
                  <a:pt x="9226" y="1098"/>
                  <a:pt x="9242" y="1019"/>
                  <a:pt x="9251" y="939"/>
                </a:cubicBezTo>
                <a:cubicBezTo>
                  <a:pt x="9264" y="822"/>
                  <a:pt x="9302" y="723"/>
                  <a:pt x="9400" y="645"/>
                </a:cubicBezTo>
                <a:cubicBezTo>
                  <a:pt x="9481" y="580"/>
                  <a:pt x="9556" y="505"/>
                  <a:pt x="9643" y="426"/>
                </a:cubicBezTo>
                <a:cubicBezTo>
                  <a:pt x="9210" y="237"/>
                  <a:pt x="8784" y="133"/>
                  <a:pt x="8352" y="59"/>
                </a:cubicBezTo>
                <a:cubicBezTo>
                  <a:pt x="8219" y="37"/>
                  <a:pt x="8082" y="32"/>
                  <a:pt x="7952" y="18"/>
                </a:cubicBezTo>
                <a:cubicBezTo>
                  <a:pt x="7937" y="16"/>
                  <a:pt x="7921" y="5"/>
                  <a:pt x="79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74;p46">
            <a:extLst>
              <a:ext uri="{FF2B5EF4-FFF2-40B4-BE49-F238E27FC236}">
                <a16:creationId xmlns:a16="http://schemas.microsoft.com/office/drawing/2014/main" id="{43A7D345-D28F-0F6D-DEDF-87EAFD6FA06D}"/>
              </a:ext>
            </a:extLst>
          </p:cNvPr>
          <p:cNvSpPr/>
          <p:nvPr/>
        </p:nvSpPr>
        <p:spPr>
          <a:xfrm>
            <a:off x="6215087" y="1465002"/>
            <a:ext cx="462073" cy="462105"/>
          </a:xfrm>
          <a:custGeom>
            <a:avLst/>
            <a:gdLst/>
            <a:ahLst/>
            <a:cxnLst/>
            <a:rect l="l" t="t" r="r" b="b"/>
            <a:pathLst>
              <a:path w="14378" h="14379" extrusionOk="0">
                <a:moveTo>
                  <a:pt x="10949" y="1"/>
                </a:moveTo>
                <a:cubicBezTo>
                  <a:pt x="10953" y="287"/>
                  <a:pt x="10953" y="571"/>
                  <a:pt x="10953" y="862"/>
                </a:cubicBezTo>
                <a:lnTo>
                  <a:pt x="12894" y="862"/>
                </a:lnTo>
                <a:cubicBezTo>
                  <a:pt x="11540" y="2206"/>
                  <a:pt x="10203" y="3534"/>
                  <a:pt x="8860" y="4868"/>
                </a:cubicBezTo>
                <a:cubicBezTo>
                  <a:pt x="8835" y="4840"/>
                  <a:pt x="8815" y="4816"/>
                  <a:pt x="8792" y="4791"/>
                </a:cubicBezTo>
                <a:cubicBezTo>
                  <a:pt x="7720" y="3721"/>
                  <a:pt x="6648" y="2650"/>
                  <a:pt x="5578" y="1576"/>
                </a:cubicBezTo>
                <a:cubicBezTo>
                  <a:pt x="5545" y="1543"/>
                  <a:pt x="5520" y="1526"/>
                  <a:pt x="5496" y="1526"/>
                </a:cubicBezTo>
                <a:cubicBezTo>
                  <a:pt x="5472" y="1526"/>
                  <a:pt x="5447" y="1543"/>
                  <a:pt x="5414" y="1576"/>
                </a:cubicBezTo>
                <a:cubicBezTo>
                  <a:pt x="4371" y="2616"/>
                  <a:pt x="3323" y="3655"/>
                  <a:pt x="2278" y="4696"/>
                </a:cubicBezTo>
                <a:cubicBezTo>
                  <a:pt x="1577" y="5395"/>
                  <a:pt x="878" y="6096"/>
                  <a:pt x="176" y="6795"/>
                </a:cubicBezTo>
                <a:cubicBezTo>
                  <a:pt x="126" y="6844"/>
                  <a:pt x="119" y="6875"/>
                  <a:pt x="172" y="6926"/>
                </a:cubicBezTo>
                <a:cubicBezTo>
                  <a:pt x="338" y="7087"/>
                  <a:pt x="500" y="7249"/>
                  <a:pt x="664" y="7415"/>
                </a:cubicBezTo>
                <a:cubicBezTo>
                  <a:pt x="686" y="7437"/>
                  <a:pt x="704" y="7448"/>
                  <a:pt x="722" y="7448"/>
                </a:cubicBezTo>
                <a:cubicBezTo>
                  <a:pt x="741" y="7448"/>
                  <a:pt x="759" y="7437"/>
                  <a:pt x="782" y="7415"/>
                </a:cubicBezTo>
                <a:cubicBezTo>
                  <a:pt x="1164" y="7036"/>
                  <a:pt x="1552" y="6658"/>
                  <a:pt x="1935" y="6278"/>
                </a:cubicBezTo>
                <a:cubicBezTo>
                  <a:pt x="3108" y="5112"/>
                  <a:pt x="4282" y="3944"/>
                  <a:pt x="5452" y="2780"/>
                </a:cubicBezTo>
                <a:cubicBezTo>
                  <a:pt x="5468" y="2762"/>
                  <a:pt x="5487" y="2747"/>
                  <a:pt x="5513" y="2724"/>
                </a:cubicBezTo>
                <a:cubicBezTo>
                  <a:pt x="5540" y="2753"/>
                  <a:pt x="5560" y="2780"/>
                  <a:pt x="5584" y="2803"/>
                </a:cubicBezTo>
                <a:cubicBezTo>
                  <a:pt x="6655" y="3874"/>
                  <a:pt x="7728" y="4947"/>
                  <a:pt x="8796" y="6017"/>
                </a:cubicBezTo>
                <a:cubicBezTo>
                  <a:pt x="8824" y="6044"/>
                  <a:pt x="8845" y="6060"/>
                  <a:pt x="8867" y="6060"/>
                </a:cubicBezTo>
                <a:cubicBezTo>
                  <a:pt x="8887" y="6060"/>
                  <a:pt x="8907" y="6049"/>
                  <a:pt x="8933" y="6023"/>
                </a:cubicBezTo>
                <a:cubicBezTo>
                  <a:pt x="9384" y="5572"/>
                  <a:pt x="9839" y="5129"/>
                  <a:pt x="10290" y="4680"/>
                </a:cubicBezTo>
                <a:cubicBezTo>
                  <a:pt x="11344" y="3633"/>
                  <a:pt x="12399" y="2584"/>
                  <a:pt x="13453" y="1535"/>
                </a:cubicBezTo>
                <a:cubicBezTo>
                  <a:pt x="13472" y="1517"/>
                  <a:pt x="13493" y="1503"/>
                  <a:pt x="13523" y="1475"/>
                </a:cubicBezTo>
                <a:lnTo>
                  <a:pt x="13523" y="3372"/>
                </a:lnTo>
                <a:lnTo>
                  <a:pt x="14376" y="3372"/>
                </a:lnTo>
                <a:lnTo>
                  <a:pt x="14376" y="1"/>
                </a:lnTo>
                <a:close/>
                <a:moveTo>
                  <a:pt x="10952" y="5058"/>
                </a:moveTo>
                <a:lnTo>
                  <a:pt x="10952" y="13517"/>
                </a:lnTo>
                <a:lnTo>
                  <a:pt x="10130" y="13517"/>
                </a:lnTo>
                <a:lnTo>
                  <a:pt x="10130" y="8410"/>
                </a:lnTo>
                <a:lnTo>
                  <a:pt x="7596" y="8410"/>
                </a:lnTo>
                <a:lnTo>
                  <a:pt x="7596" y="13519"/>
                </a:lnTo>
                <a:lnTo>
                  <a:pt x="6779" y="13519"/>
                </a:lnTo>
                <a:lnTo>
                  <a:pt x="6779" y="6735"/>
                </a:lnTo>
                <a:lnTo>
                  <a:pt x="4226" y="6735"/>
                </a:lnTo>
                <a:lnTo>
                  <a:pt x="4226" y="13517"/>
                </a:lnTo>
                <a:lnTo>
                  <a:pt x="3406" y="13517"/>
                </a:lnTo>
                <a:lnTo>
                  <a:pt x="3406" y="9264"/>
                </a:lnTo>
                <a:lnTo>
                  <a:pt x="839" y="9264"/>
                </a:lnTo>
                <a:lnTo>
                  <a:pt x="839" y="13523"/>
                </a:lnTo>
                <a:lnTo>
                  <a:pt x="1" y="13523"/>
                </a:lnTo>
                <a:lnTo>
                  <a:pt x="1" y="14378"/>
                </a:lnTo>
                <a:lnTo>
                  <a:pt x="14377" y="14378"/>
                </a:lnTo>
                <a:lnTo>
                  <a:pt x="14377" y="13523"/>
                </a:lnTo>
                <a:lnTo>
                  <a:pt x="13535" y="13523"/>
                </a:lnTo>
                <a:cubicBezTo>
                  <a:pt x="13535" y="10690"/>
                  <a:pt x="13535" y="7870"/>
                  <a:pt x="13536" y="50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459;p46">
            <a:extLst>
              <a:ext uri="{FF2B5EF4-FFF2-40B4-BE49-F238E27FC236}">
                <a16:creationId xmlns:a16="http://schemas.microsoft.com/office/drawing/2014/main" id="{10A30439-0623-AC8A-48FB-6050A39193EA}"/>
              </a:ext>
            </a:extLst>
          </p:cNvPr>
          <p:cNvSpPr/>
          <p:nvPr/>
        </p:nvSpPr>
        <p:spPr>
          <a:xfrm>
            <a:off x="3514630" y="1465066"/>
            <a:ext cx="297786" cy="462041"/>
          </a:xfrm>
          <a:custGeom>
            <a:avLst/>
            <a:gdLst/>
            <a:ahLst/>
            <a:cxnLst/>
            <a:rect l="l" t="t" r="r" b="b"/>
            <a:pathLst>
              <a:path w="9266" h="14377" extrusionOk="0">
                <a:moveTo>
                  <a:pt x="0" y="1"/>
                </a:moveTo>
                <a:lnTo>
                  <a:pt x="0" y="1716"/>
                </a:lnTo>
                <a:lnTo>
                  <a:pt x="9265" y="1716"/>
                </a:lnTo>
                <a:lnTo>
                  <a:pt x="9265" y="1"/>
                </a:lnTo>
                <a:close/>
                <a:moveTo>
                  <a:pt x="857" y="2556"/>
                </a:moveTo>
                <a:cubicBezTo>
                  <a:pt x="932" y="2809"/>
                  <a:pt x="1003" y="3050"/>
                  <a:pt x="1073" y="3292"/>
                </a:cubicBezTo>
                <a:cubicBezTo>
                  <a:pt x="1096" y="3377"/>
                  <a:pt x="1139" y="3414"/>
                  <a:pt x="1237" y="3414"/>
                </a:cubicBezTo>
                <a:cubicBezTo>
                  <a:pt x="2366" y="3412"/>
                  <a:pt x="3496" y="3411"/>
                  <a:pt x="4626" y="3411"/>
                </a:cubicBezTo>
                <a:cubicBezTo>
                  <a:pt x="5755" y="3411"/>
                  <a:pt x="6885" y="3412"/>
                  <a:pt x="8015" y="3414"/>
                </a:cubicBezTo>
                <a:cubicBezTo>
                  <a:pt x="8111" y="3414"/>
                  <a:pt x="8160" y="3397"/>
                  <a:pt x="8197" y="3298"/>
                </a:cubicBezTo>
                <a:cubicBezTo>
                  <a:pt x="8286" y="3058"/>
                  <a:pt x="8352" y="2813"/>
                  <a:pt x="8390" y="2556"/>
                </a:cubicBezTo>
                <a:close/>
                <a:moveTo>
                  <a:pt x="1615" y="4235"/>
                </a:moveTo>
                <a:cubicBezTo>
                  <a:pt x="1784" y="4424"/>
                  <a:pt x="1931" y="4605"/>
                  <a:pt x="2096" y="4770"/>
                </a:cubicBezTo>
                <a:cubicBezTo>
                  <a:pt x="2295" y="4967"/>
                  <a:pt x="2506" y="5151"/>
                  <a:pt x="2714" y="5340"/>
                </a:cubicBezTo>
                <a:cubicBezTo>
                  <a:pt x="2933" y="5537"/>
                  <a:pt x="3151" y="5732"/>
                  <a:pt x="3375" y="5926"/>
                </a:cubicBezTo>
                <a:cubicBezTo>
                  <a:pt x="3613" y="6132"/>
                  <a:pt x="3834" y="6351"/>
                  <a:pt x="4007" y="6617"/>
                </a:cubicBezTo>
                <a:cubicBezTo>
                  <a:pt x="4272" y="7027"/>
                  <a:pt x="4271" y="7341"/>
                  <a:pt x="4011" y="7749"/>
                </a:cubicBezTo>
                <a:cubicBezTo>
                  <a:pt x="3813" y="8067"/>
                  <a:pt x="3534" y="8314"/>
                  <a:pt x="3258" y="8562"/>
                </a:cubicBezTo>
                <a:cubicBezTo>
                  <a:pt x="2995" y="8800"/>
                  <a:pt x="2719" y="9020"/>
                  <a:pt x="2460" y="9260"/>
                </a:cubicBezTo>
                <a:cubicBezTo>
                  <a:pt x="2255" y="9448"/>
                  <a:pt x="2063" y="9648"/>
                  <a:pt x="1870" y="9849"/>
                </a:cubicBezTo>
                <a:cubicBezTo>
                  <a:pt x="1785" y="9937"/>
                  <a:pt x="1712" y="10033"/>
                  <a:pt x="1625" y="10137"/>
                </a:cubicBezTo>
                <a:lnTo>
                  <a:pt x="7648" y="10137"/>
                </a:lnTo>
                <a:cubicBezTo>
                  <a:pt x="7518" y="9988"/>
                  <a:pt x="7410" y="9844"/>
                  <a:pt x="7283" y="9720"/>
                </a:cubicBezTo>
                <a:cubicBezTo>
                  <a:pt x="7035" y="9477"/>
                  <a:pt x="6777" y="9244"/>
                  <a:pt x="6521" y="9010"/>
                </a:cubicBezTo>
                <a:cubicBezTo>
                  <a:pt x="6354" y="8854"/>
                  <a:pt x="6184" y="8701"/>
                  <a:pt x="6011" y="8553"/>
                </a:cubicBezTo>
                <a:cubicBezTo>
                  <a:pt x="5722" y="8310"/>
                  <a:pt x="5449" y="8048"/>
                  <a:pt x="5241" y="7726"/>
                </a:cubicBezTo>
                <a:cubicBezTo>
                  <a:pt x="5066" y="7451"/>
                  <a:pt x="5001" y="7165"/>
                  <a:pt x="5133" y="6853"/>
                </a:cubicBezTo>
                <a:cubicBezTo>
                  <a:pt x="5240" y="6606"/>
                  <a:pt x="5402" y="6401"/>
                  <a:pt x="5587" y="6212"/>
                </a:cubicBezTo>
                <a:cubicBezTo>
                  <a:pt x="5777" y="6023"/>
                  <a:pt x="5981" y="5850"/>
                  <a:pt x="6181" y="5669"/>
                </a:cubicBezTo>
                <a:cubicBezTo>
                  <a:pt x="6351" y="5516"/>
                  <a:pt x="6526" y="5367"/>
                  <a:pt x="6689" y="5211"/>
                </a:cubicBezTo>
                <a:cubicBezTo>
                  <a:pt x="6949" y="4963"/>
                  <a:pt x="7205" y="4711"/>
                  <a:pt x="7458" y="4458"/>
                </a:cubicBezTo>
                <a:cubicBezTo>
                  <a:pt x="7521" y="4394"/>
                  <a:pt x="7572" y="4318"/>
                  <a:pt x="7637" y="4235"/>
                </a:cubicBezTo>
                <a:close/>
                <a:moveTo>
                  <a:pt x="1235" y="10962"/>
                </a:moveTo>
                <a:cubicBezTo>
                  <a:pt x="1140" y="10962"/>
                  <a:pt x="1098" y="10998"/>
                  <a:pt x="1076" y="11078"/>
                </a:cubicBezTo>
                <a:cubicBezTo>
                  <a:pt x="1004" y="11324"/>
                  <a:pt x="934" y="11566"/>
                  <a:pt x="861" y="11817"/>
                </a:cubicBezTo>
                <a:lnTo>
                  <a:pt x="8419" y="11817"/>
                </a:lnTo>
                <a:cubicBezTo>
                  <a:pt x="8337" y="11557"/>
                  <a:pt x="8258" y="11310"/>
                  <a:pt x="8188" y="11061"/>
                </a:cubicBezTo>
                <a:cubicBezTo>
                  <a:pt x="8163" y="10975"/>
                  <a:pt x="8117" y="10963"/>
                  <a:pt x="8039" y="10963"/>
                </a:cubicBezTo>
                <a:cubicBezTo>
                  <a:pt x="7100" y="10964"/>
                  <a:pt x="6161" y="10964"/>
                  <a:pt x="5222" y="10964"/>
                </a:cubicBezTo>
                <a:cubicBezTo>
                  <a:pt x="3893" y="10964"/>
                  <a:pt x="2564" y="10963"/>
                  <a:pt x="1235" y="10962"/>
                </a:cubicBezTo>
                <a:close/>
                <a:moveTo>
                  <a:pt x="0" y="12662"/>
                </a:moveTo>
                <a:lnTo>
                  <a:pt x="0" y="14377"/>
                </a:lnTo>
                <a:lnTo>
                  <a:pt x="9265" y="14377"/>
                </a:lnTo>
                <a:lnTo>
                  <a:pt x="9265" y="126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05;p32">
            <a:extLst>
              <a:ext uri="{FF2B5EF4-FFF2-40B4-BE49-F238E27FC236}">
                <a16:creationId xmlns:a16="http://schemas.microsoft.com/office/drawing/2014/main" id="{D8164F2B-5F5D-FB80-B75E-D20DE12262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Feature Importance</a:t>
            </a:r>
            <a:endParaRPr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FD2990C-A18F-ACEF-65E1-ACCEBB0D8EB6}"/>
              </a:ext>
            </a:extLst>
          </p:cNvPr>
          <p:cNvGrpSpPr/>
          <p:nvPr/>
        </p:nvGrpSpPr>
        <p:grpSpPr>
          <a:xfrm>
            <a:off x="892733" y="1702903"/>
            <a:ext cx="7321100" cy="2422541"/>
            <a:chOff x="892733" y="1702903"/>
            <a:chExt cx="7321100" cy="2422541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4308C7C2-F91C-7B98-BC4D-77174F3E1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0" y="1702903"/>
              <a:ext cx="3641833" cy="2422541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485975BF-AF75-A5D3-9E23-B0792F049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2733" y="1702903"/>
              <a:ext cx="3679267" cy="24225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0"/>
          <p:cNvPicPr preferRelativeResize="0"/>
          <p:nvPr/>
        </p:nvPicPr>
        <p:blipFill rotWithShape="1">
          <a:blip r:embed="rId3">
            <a:alphaModFix amt="51000"/>
          </a:blip>
          <a:srcRect l="54065" t="20933" b="13814"/>
          <a:stretch/>
        </p:blipFill>
        <p:spPr>
          <a:xfrm>
            <a:off x="6647550" y="0"/>
            <a:ext cx="2496450" cy="21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0"/>
          <p:cNvPicPr preferRelativeResize="0"/>
          <p:nvPr/>
        </p:nvPicPr>
        <p:blipFill rotWithShape="1">
          <a:blip r:embed="rId3">
            <a:alphaModFix amt="51000"/>
          </a:blip>
          <a:srcRect t="20933" b="13814"/>
          <a:stretch/>
        </p:blipFill>
        <p:spPr>
          <a:xfrm>
            <a:off x="0" y="3174225"/>
            <a:ext cx="5156599" cy="207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0"/>
          <p:cNvSpPr txBox="1">
            <a:spLocks noGrp="1"/>
          </p:cNvSpPr>
          <p:nvPr>
            <p:ph type="title"/>
          </p:nvPr>
        </p:nvSpPr>
        <p:spPr>
          <a:xfrm>
            <a:off x="3317893" y="1667573"/>
            <a:ext cx="4458224" cy="9041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dirty="0"/>
              <a:t>Deep Learning</a:t>
            </a:r>
          </a:p>
        </p:txBody>
      </p:sp>
      <p:sp>
        <p:nvSpPr>
          <p:cNvPr id="189" name="Google Shape;189;p30"/>
          <p:cNvSpPr txBox="1">
            <a:spLocks noGrp="1"/>
          </p:cNvSpPr>
          <p:nvPr>
            <p:ph type="title" idx="2"/>
          </p:nvPr>
        </p:nvSpPr>
        <p:spPr>
          <a:xfrm>
            <a:off x="1752063" y="1582492"/>
            <a:ext cx="1266000" cy="11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72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NN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7A7C86-A574-6F34-05E4-1AE4EBA72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204332"/>
            <a:ext cx="1679415" cy="37087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BC96499-B87D-DC22-CBC0-9CC98D8A1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211" y="1204332"/>
            <a:ext cx="6027477" cy="19254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719EAC9-4227-6DFA-F123-721F27EEE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0211" y="3129777"/>
            <a:ext cx="2600336" cy="178406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56183E4-81E5-4F2A-FA49-BD6DE6E9E20D}"/>
              </a:ext>
            </a:extLst>
          </p:cNvPr>
          <p:cNvSpPr txBox="1"/>
          <p:nvPr/>
        </p:nvSpPr>
        <p:spPr>
          <a:xfrm>
            <a:off x="5601343" y="3161185"/>
            <a:ext cx="31149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Limited data</a:t>
            </a:r>
          </a:p>
          <a:p>
            <a:endParaRPr lang="zh-CN" altLang="en-US" dirty="0">
              <a:solidFill>
                <a:schemeClr val="accent2"/>
              </a:solidFill>
            </a:endParaRPr>
          </a:p>
        </p:txBody>
      </p:sp>
      <p:pic>
        <p:nvPicPr>
          <p:cNvPr id="14" name="图形 13" descr="箭头: 直 纯色填充">
            <a:extLst>
              <a:ext uri="{FF2B5EF4-FFF2-40B4-BE49-F238E27FC236}">
                <a16:creationId xmlns:a16="http://schemas.microsoft.com/office/drawing/2014/main" id="{6ED34164-3C37-30B5-467D-FB34799536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6445403" y="3580180"/>
            <a:ext cx="639337" cy="63933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ED66E72-964A-B21F-1BA3-7F46AB63DF29}"/>
              </a:ext>
            </a:extLst>
          </p:cNvPr>
          <p:cNvSpPr txBox="1"/>
          <p:nvPr/>
        </p:nvSpPr>
        <p:spPr>
          <a:xfrm>
            <a:off x="5601343" y="4103582"/>
            <a:ext cx="31149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3200" b="1" i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zh-CN" sz="2800" dirty="0"/>
              <a:t>Caution with overfitting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224942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CNN</a:t>
            </a:r>
            <a:endParaRPr dirty="0"/>
          </a:p>
        </p:txBody>
      </p:sp>
      <p:sp>
        <p:nvSpPr>
          <p:cNvPr id="308" name="Google Shape;308;p40"/>
          <p:cNvSpPr txBox="1"/>
          <p:nvPr/>
        </p:nvSpPr>
        <p:spPr>
          <a:xfrm flipH="1">
            <a:off x="713125" y="1862575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dirty="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rPr>
              <a:t>Conv layer with 64 filters size of  (6, 6)</a:t>
            </a:r>
            <a:endParaRPr sz="1600" b="1" i="1" dirty="0">
              <a:solidFill>
                <a:schemeClr val="dk1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309" name="Google Shape;309;p40"/>
          <p:cNvSpPr txBox="1"/>
          <p:nvPr/>
        </p:nvSpPr>
        <p:spPr>
          <a:xfrm flipH="1">
            <a:off x="2677025" y="1862575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1" dirty="0">
                <a:solidFill>
                  <a:schemeClr val="tx1"/>
                </a:solidFill>
                <a:latin typeface="Chakra Petch"/>
                <a:ea typeface="Chakra Petch"/>
                <a:cs typeface="Chakra Petch"/>
                <a:sym typeface="Chakra Petch"/>
              </a:rPr>
              <a:t>Maxpooling layer with  filters size of (4, 4) </a:t>
            </a:r>
            <a:endParaRPr sz="1600" b="1" i="1" dirty="0">
              <a:solidFill>
                <a:schemeClr val="tx1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310" name="Google Shape;310;p40"/>
          <p:cNvSpPr txBox="1"/>
          <p:nvPr/>
        </p:nvSpPr>
        <p:spPr>
          <a:xfrm flipH="1">
            <a:off x="4640925" y="1862575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b="1" i="1" dirty="0">
                <a:solidFill>
                  <a:schemeClr val="dk1"/>
                </a:solidFill>
                <a:latin typeface="Chakra Petch"/>
                <a:sym typeface="Chakra Petch"/>
              </a:rPr>
              <a:t>Conv layer with 32 filters size of  (4, 4)</a:t>
            </a:r>
          </a:p>
        </p:txBody>
      </p:sp>
      <p:sp>
        <p:nvSpPr>
          <p:cNvPr id="311" name="Google Shape;311;p40"/>
          <p:cNvSpPr txBox="1"/>
          <p:nvPr/>
        </p:nvSpPr>
        <p:spPr>
          <a:xfrm flipH="1">
            <a:off x="6604825" y="1862575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CN" sz="1600" b="1" i="1" dirty="0" err="1">
                <a:solidFill>
                  <a:schemeClr val="tx1"/>
                </a:solidFill>
                <a:latin typeface="Chakra Petch"/>
                <a:ea typeface="Chakra Petch"/>
                <a:cs typeface="Chakra Petch"/>
                <a:sym typeface="Chakra Petch"/>
              </a:rPr>
              <a:t>Averagepooling</a:t>
            </a:r>
            <a:r>
              <a:rPr lang="en-US" altLang="zh-CN" sz="1600" b="1" i="1" dirty="0">
                <a:solidFill>
                  <a:schemeClr val="tx1"/>
                </a:solidFill>
                <a:latin typeface="Chakra Petch"/>
                <a:ea typeface="Chakra Petch"/>
                <a:cs typeface="Chakra Petch"/>
                <a:sym typeface="Chakra Petch"/>
              </a:rPr>
              <a:t> layer with  filters size of (4, 4)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cxnSp>
        <p:nvCxnSpPr>
          <p:cNvPr id="312" name="Google Shape;312;p40"/>
          <p:cNvCxnSpPr>
            <a:stCxn id="313" idx="1"/>
            <a:endCxn id="314" idx="3"/>
          </p:cNvCxnSpPr>
          <p:nvPr/>
        </p:nvCxnSpPr>
        <p:spPr>
          <a:xfrm>
            <a:off x="1898125" y="1409732"/>
            <a:ext cx="1406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5" name="Google Shape;315;p40"/>
          <p:cNvCxnSpPr>
            <a:stCxn id="314" idx="1"/>
            <a:endCxn id="316" idx="3"/>
          </p:cNvCxnSpPr>
          <p:nvPr/>
        </p:nvCxnSpPr>
        <p:spPr>
          <a:xfrm>
            <a:off x="3862025" y="1409732"/>
            <a:ext cx="1406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" name="Google Shape;317;p40"/>
          <p:cNvCxnSpPr/>
          <p:nvPr/>
        </p:nvCxnSpPr>
        <p:spPr>
          <a:xfrm>
            <a:off x="5635325" y="152610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8" name="Google Shape;318;p40"/>
          <p:cNvCxnSpPr>
            <a:stCxn id="313" idx="2"/>
            <a:endCxn id="308" idx="0"/>
          </p:cNvCxnSpPr>
          <p:nvPr/>
        </p:nvCxnSpPr>
        <p:spPr>
          <a:xfrm>
            <a:off x="1619275" y="1688582"/>
            <a:ext cx="0" cy="174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40"/>
          <p:cNvCxnSpPr>
            <a:stCxn id="314" idx="2"/>
            <a:endCxn id="309" idx="0"/>
          </p:cNvCxnSpPr>
          <p:nvPr/>
        </p:nvCxnSpPr>
        <p:spPr>
          <a:xfrm>
            <a:off x="3583175" y="1688582"/>
            <a:ext cx="0" cy="174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0" name="Google Shape;320;p40"/>
          <p:cNvCxnSpPr>
            <a:stCxn id="316" idx="2"/>
            <a:endCxn id="310" idx="0"/>
          </p:cNvCxnSpPr>
          <p:nvPr/>
        </p:nvCxnSpPr>
        <p:spPr>
          <a:xfrm>
            <a:off x="5547075" y="1688582"/>
            <a:ext cx="0" cy="174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1" name="Google Shape;321;p40"/>
          <p:cNvCxnSpPr>
            <a:stCxn id="322" idx="2"/>
            <a:endCxn id="311" idx="0"/>
          </p:cNvCxnSpPr>
          <p:nvPr/>
        </p:nvCxnSpPr>
        <p:spPr>
          <a:xfrm>
            <a:off x="7510975" y="1688582"/>
            <a:ext cx="0" cy="174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3" name="Google Shape;323;p40"/>
          <p:cNvSpPr txBox="1"/>
          <p:nvPr/>
        </p:nvSpPr>
        <p:spPr>
          <a:xfrm flipH="1">
            <a:off x="713125" y="3753539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dirty="0">
                <a:solidFill>
                  <a:schemeClr val="dk1"/>
                </a:solidFill>
                <a:latin typeface="Chakra Petch"/>
                <a:sym typeface="Chakra Petch"/>
              </a:rPr>
              <a:t>Flatten layer</a:t>
            </a:r>
          </a:p>
        </p:txBody>
      </p:sp>
      <p:sp>
        <p:nvSpPr>
          <p:cNvPr id="324" name="Google Shape;324;p40"/>
          <p:cNvSpPr txBox="1"/>
          <p:nvPr/>
        </p:nvSpPr>
        <p:spPr>
          <a:xfrm flipH="1">
            <a:off x="2677025" y="3753539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1" dirty="0">
                <a:solidFill>
                  <a:schemeClr val="dk1"/>
                </a:solidFill>
                <a:latin typeface="Chakra Petch"/>
                <a:sym typeface="Chakra Petch"/>
              </a:rPr>
              <a:t>Dense with 32 nodes</a:t>
            </a:r>
            <a:endParaRPr sz="1600" b="1" i="1" dirty="0">
              <a:solidFill>
                <a:schemeClr val="dk1"/>
              </a:solidFill>
              <a:latin typeface="Chakra Petch"/>
              <a:sym typeface="Chakra Petch"/>
            </a:endParaRPr>
          </a:p>
        </p:txBody>
      </p:sp>
      <p:sp>
        <p:nvSpPr>
          <p:cNvPr id="325" name="Google Shape;325;p40"/>
          <p:cNvSpPr txBox="1"/>
          <p:nvPr/>
        </p:nvSpPr>
        <p:spPr>
          <a:xfrm flipH="1">
            <a:off x="4640925" y="3753539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600" b="1" i="1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Chakra Petch"/>
                <a:cs typeface="Arial"/>
                <a:sym typeface="Chakra Petch"/>
              </a:rPr>
              <a:t>Dense with 16 nodes</a:t>
            </a:r>
          </a:p>
        </p:txBody>
      </p:sp>
      <p:sp>
        <p:nvSpPr>
          <p:cNvPr id="326" name="Google Shape;326;p40"/>
          <p:cNvSpPr txBox="1"/>
          <p:nvPr/>
        </p:nvSpPr>
        <p:spPr>
          <a:xfrm flipH="1">
            <a:off x="6604825" y="3753539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600" b="1" i="1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Chakra Petch"/>
                <a:cs typeface="Arial"/>
                <a:sym typeface="Chakra Petch"/>
              </a:rPr>
              <a:t>Dense with 1 nodes</a:t>
            </a:r>
          </a:p>
        </p:txBody>
      </p:sp>
      <p:cxnSp>
        <p:nvCxnSpPr>
          <p:cNvPr id="327" name="Google Shape;327;p40"/>
          <p:cNvCxnSpPr/>
          <p:nvPr/>
        </p:nvCxnSpPr>
        <p:spPr>
          <a:xfrm>
            <a:off x="1707525" y="320580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8" name="Google Shape;328;p40"/>
          <p:cNvCxnSpPr/>
          <p:nvPr/>
        </p:nvCxnSpPr>
        <p:spPr>
          <a:xfrm>
            <a:off x="3671425" y="320580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9" name="Google Shape;329;p40"/>
          <p:cNvCxnSpPr/>
          <p:nvPr/>
        </p:nvCxnSpPr>
        <p:spPr>
          <a:xfrm>
            <a:off x="5635325" y="320580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0" name="Google Shape;330;p40"/>
          <p:cNvCxnSpPr>
            <a:stCxn id="331" idx="2"/>
            <a:endCxn id="323" idx="0"/>
          </p:cNvCxnSpPr>
          <p:nvPr/>
        </p:nvCxnSpPr>
        <p:spPr>
          <a:xfrm>
            <a:off x="1619275" y="3581457"/>
            <a:ext cx="0" cy="172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2" name="Google Shape;332;p40"/>
          <p:cNvCxnSpPr>
            <a:stCxn id="333" idx="2"/>
            <a:endCxn id="324" idx="0"/>
          </p:cNvCxnSpPr>
          <p:nvPr/>
        </p:nvCxnSpPr>
        <p:spPr>
          <a:xfrm>
            <a:off x="3583175" y="3581457"/>
            <a:ext cx="0" cy="172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4" name="Google Shape;334;p40"/>
          <p:cNvCxnSpPr>
            <a:stCxn id="335" idx="2"/>
            <a:endCxn id="325" idx="0"/>
          </p:cNvCxnSpPr>
          <p:nvPr/>
        </p:nvCxnSpPr>
        <p:spPr>
          <a:xfrm>
            <a:off x="5547075" y="3581457"/>
            <a:ext cx="0" cy="172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6" name="Google Shape;336;p40"/>
          <p:cNvCxnSpPr>
            <a:stCxn id="337" idx="2"/>
            <a:endCxn id="326" idx="0"/>
          </p:cNvCxnSpPr>
          <p:nvPr/>
        </p:nvCxnSpPr>
        <p:spPr>
          <a:xfrm>
            <a:off x="7510975" y="3581457"/>
            <a:ext cx="0" cy="172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8" name="Google Shape;338;p40"/>
          <p:cNvCxnSpPr>
            <a:stCxn id="322" idx="1"/>
            <a:endCxn id="331" idx="3"/>
          </p:cNvCxnSpPr>
          <p:nvPr/>
        </p:nvCxnSpPr>
        <p:spPr>
          <a:xfrm flipH="1">
            <a:off x="1340425" y="1409732"/>
            <a:ext cx="6449400" cy="1893000"/>
          </a:xfrm>
          <a:prstGeom prst="bentConnector5">
            <a:avLst>
              <a:gd name="adj1" fmla="val -9870"/>
              <a:gd name="adj2" fmla="val 76417"/>
              <a:gd name="adj3" fmla="val 109781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3" name="Google Shape;313;p40"/>
          <p:cNvSpPr txBox="1"/>
          <p:nvPr/>
        </p:nvSpPr>
        <p:spPr>
          <a:xfrm flipH="1">
            <a:off x="1340425" y="1130882"/>
            <a:ext cx="557700" cy="55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>
                <a:solidFill>
                  <a:schemeClr val="dk2"/>
                </a:solidFill>
                <a:latin typeface="Phudu"/>
                <a:ea typeface="Phudu"/>
                <a:cs typeface="Phudu"/>
                <a:sym typeface="Phudu"/>
              </a:rPr>
              <a:t>01</a:t>
            </a:r>
            <a:endParaRPr sz="2600" b="1" dirty="0">
              <a:solidFill>
                <a:schemeClr val="dk2"/>
              </a:solidFill>
              <a:latin typeface="Phudu"/>
              <a:ea typeface="Phudu"/>
              <a:cs typeface="Phudu"/>
              <a:sym typeface="Phudu"/>
            </a:endParaRPr>
          </a:p>
        </p:txBody>
      </p:sp>
      <p:sp>
        <p:nvSpPr>
          <p:cNvPr id="314" name="Google Shape;314;p40"/>
          <p:cNvSpPr txBox="1"/>
          <p:nvPr/>
        </p:nvSpPr>
        <p:spPr>
          <a:xfrm flipH="1">
            <a:off x="3304325" y="1130882"/>
            <a:ext cx="557700" cy="55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dk2"/>
                </a:solidFill>
                <a:latin typeface="Phudu"/>
                <a:ea typeface="Phudu"/>
                <a:cs typeface="Phudu"/>
                <a:sym typeface="Phudu"/>
              </a:rPr>
              <a:t>02</a:t>
            </a:r>
            <a:endParaRPr sz="2600" b="1">
              <a:solidFill>
                <a:schemeClr val="dk2"/>
              </a:solidFill>
              <a:latin typeface="Phudu"/>
              <a:ea typeface="Phudu"/>
              <a:cs typeface="Phudu"/>
              <a:sym typeface="Phudu"/>
            </a:endParaRPr>
          </a:p>
        </p:txBody>
      </p:sp>
      <p:sp>
        <p:nvSpPr>
          <p:cNvPr id="316" name="Google Shape;316;p40"/>
          <p:cNvSpPr txBox="1"/>
          <p:nvPr/>
        </p:nvSpPr>
        <p:spPr>
          <a:xfrm flipH="1">
            <a:off x="5268225" y="1130882"/>
            <a:ext cx="557700" cy="55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dk2"/>
                </a:solidFill>
                <a:latin typeface="Phudu"/>
                <a:ea typeface="Phudu"/>
                <a:cs typeface="Phudu"/>
                <a:sym typeface="Phudu"/>
              </a:rPr>
              <a:t>03</a:t>
            </a:r>
            <a:endParaRPr sz="2600" b="1">
              <a:solidFill>
                <a:schemeClr val="dk2"/>
              </a:solidFill>
              <a:latin typeface="Phudu"/>
              <a:ea typeface="Phudu"/>
              <a:cs typeface="Phudu"/>
              <a:sym typeface="Phudu"/>
            </a:endParaRPr>
          </a:p>
        </p:txBody>
      </p:sp>
      <p:sp>
        <p:nvSpPr>
          <p:cNvPr id="322" name="Google Shape;322;p40"/>
          <p:cNvSpPr txBox="1"/>
          <p:nvPr/>
        </p:nvSpPr>
        <p:spPr>
          <a:xfrm flipH="1">
            <a:off x="7232125" y="1130882"/>
            <a:ext cx="557700" cy="55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dk2"/>
                </a:solidFill>
                <a:latin typeface="Phudu"/>
                <a:ea typeface="Phudu"/>
                <a:cs typeface="Phudu"/>
                <a:sym typeface="Phudu"/>
              </a:rPr>
              <a:t>04</a:t>
            </a:r>
            <a:endParaRPr sz="2600" b="1">
              <a:solidFill>
                <a:schemeClr val="dk2"/>
              </a:solidFill>
              <a:latin typeface="Phudu"/>
              <a:ea typeface="Phudu"/>
              <a:cs typeface="Phudu"/>
              <a:sym typeface="Phudu"/>
            </a:endParaRPr>
          </a:p>
        </p:txBody>
      </p:sp>
      <p:sp>
        <p:nvSpPr>
          <p:cNvPr id="331" name="Google Shape;331;p40"/>
          <p:cNvSpPr txBox="1"/>
          <p:nvPr/>
        </p:nvSpPr>
        <p:spPr>
          <a:xfrm flipH="1">
            <a:off x="1340425" y="3023757"/>
            <a:ext cx="557700" cy="55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dk2"/>
                </a:solidFill>
                <a:latin typeface="Phudu"/>
                <a:ea typeface="Phudu"/>
                <a:cs typeface="Phudu"/>
                <a:sym typeface="Phudu"/>
              </a:rPr>
              <a:t>05</a:t>
            </a:r>
            <a:endParaRPr sz="2600" b="1">
              <a:solidFill>
                <a:schemeClr val="dk2"/>
              </a:solidFill>
              <a:latin typeface="Phudu"/>
              <a:ea typeface="Phudu"/>
              <a:cs typeface="Phudu"/>
              <a:sym typeface="Phudu"/>
            </a:endParaRPr>
          </a:p>
        </p:txBody>
      </p:sp>
      <p:sp>
        <p:nvSpPr>
          <p:cNvPr id="333" name="Google Shape;333;p40"/>
          <p:cNvSpPr txBox="1"/>
          <p:nvPr/>
        </p:nvSpPr>
        <p:spPr>
          <a:xfrm flipH="1">
            <a:off x="3304325" y="3023757"/>
            <a:ext cx="557700" cy="55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dk2"/>
                </a:solidFill>
                <a:latin typeface="Phudu"/>
                <a:ea typeface="Phudu"/>
                <a:cs typeface="Phudu"/>
                <a:sym typeface="Phudu"/>
              </a:rPr>
              <a:t>06</a:t>
            </a:r>
            <a:endParaRPr sz="2600" b="1">
              <a:solidFill>
                <a:schemeClr val="dk2"/>
              </a:solidFill>
              <a:latin typeface="Phudu"/>
              <a:ea typeface="Phudu"/>
              <a:cs typeface="Phudu"/>
              <a:sym typeface="Phudu"/>
            </a:endParaRPr>
          </a:p>
        </p:txBody>
      </p:sp>
      <p:sp>
        <p:nvSpPr>
          <p:cNvPr id="335" name="Google Shape;335;p40"/>
          <p:cNvSpPr txBox="1"/>
          <p:nvPr/>
        </p:nvSpPr>
        <p:spPr>
          <a:xfrm flipH="1">
            <a:off x="5268225" y="3023757"/>
            <a:ext cx="557700" cy="55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dk2"/>
                </a:solidFill>
                <a:latin typeface="Phudu"/>
                <a:ea typeface="Phudu"/>
                <a:cs typeface="Phudu"/>
                <a:sym typeface="Phudu"/>
              </a:rPr>
              <a:t>07</a:t>
            </a:r>
            <a:endParaRPr sz="2600" b="1">
              <a:solidFill>
                <a:schemeClr val="dk2"/>
              </a:solidFill>
              <a:latin typeface="Phudu"/>
              <a:ea typeface="Phudu"/>
              <a:cs typeface="Phudu"/>
              <a:sym typeface="Phudu"/>
            </a:endParaRPr>
          </a:p>
        </p:txBody>
      </p:sp>
      <p:sp>
        <p:nvSpPr>
          <p:cNvPr id="337" name="Google Shape;337;p40"/>
          <p:cNvSpPr txBox="1"/>
          <p:nvPr/>
        </p:nvSpPr>
        <p:spPr>
          <a:xfrm flipH="1">
            <a:off x="7232125" y="3023757"/>
            <a:ext cx="557700" cy="55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dk2"/>
                </a:solidFill>
                <a:latin typeface="Phudu"/>
                <a:ea typeface="Phudu"/>
                <a:cs typeface="Phudu"/>
                <a:sym typeface="Phudu"/>
              </a:rPr>
              <a:t>08</a:t>
            </a:r>
            <a:endParaRPr sz="2600" b="1">
              <a:solidFill>
                <a:schemeClr val="dk2"/>
              </a:solidFill>
              <a:latin typeface="Phudu"/>
              <a:ea typeface="Phudu"/>
              <a:cs typeface="Phudu"/>
              <a:sym typeface="Phudu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Engineering for CNN</a:t>
            </a:r>
            <a:endParaRPr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61741B76-199E-4C40-7383-9BD88C349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578" y="2746055"/>
            <a:ext cx="8230" cy="823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E071D0A7-FFCE-40B6-70D3-73F943546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140" y="2893617"/>
            <a:ext cx="13106" cy="13106"/>
          </a:xfrm>
          <a:prstGeom prst="rect">
            <a:avLst/>
          </a:prstGeom>
        </p:spPr>
      </p:pic>
      <p:pic>
        <p:nvPicPr>
          <p:cNvPr id="35" name="图形 34" descr="V 形箭头 纯色填充">
            <a:extLst>
              <a:ext uri="{FF2B5EF4-FFF2-40B4-BE49-F238E27FC236}">
                <a16:creationId xmlns:a16="http://schemas.microsoft.com/office/drawing/2014/main" id="{257D0D60-D982-CE38-A81C-3F82E48C86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02421" y="2367311"/>
            <a:ext cx="914400" cy="9144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EE98147C-F98B-57D8-8966-4FC36F05B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3052" y="1604528"/>
            <a:ext cx="1534994" cy="1520702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30349BD5-194A-C375-E8F0-5EBECFD6A8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5775" y="1695520"/>
            <a:ext cx="2445173" cy="2422406"/>
          </a:xfrm>
          <a:prstGeom prst="rect">
            <a:avLst/>
          </a:prstGeom>
        </p:spPr>
      </p:pic>
      <p:pic>
        <p:nvPicPr>
          <p:cNvPr id="45" name="图形 44" descr="线箭头: 逆时针曲线 纯色填充">
            <a:extLst>
              <a:ext uri="{FF2B5EF4-FFF2-40B4-BE49-F238E27FC236}">
                <a16:creationId xmlns:a16="http://schemas.microsoft.com/office/drawing/2014/main" id="{9F8E4026-8755-7FCE-99FA-C8662A5A31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2364302" y="1017726"/>
            <a:ext cx="792201" cy="792201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3A03A8FA-C75E-67E2-EA65-2E07CFBCEA4E}"/>
              </a:ext>
            </a:extLst>
          </p:cNvPr>
          <p:cNvSpPr txBox="1"/>
          <p:nvPr/>
        </p:nvSpPr>
        <p:spPr>
          <a:xfrm>
            <a:off x="3258116" y="987291"/>
            <a:ext cx="11745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One of the periodical factors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49" name="图形 48" descr="线箭头: 顺时针曲线 纯色填充">
            <a:extLst>
              <a:ext uri="{FF2B5EF4-FFF2-40B4-BE49-F238E27FC236}">
                <a16:creationId xmlns:a16="http://schemas.microsoft.com/office/drawing/2014/main" id="{B950C449-4486-A275-E220-6EE06EEBCC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9489504">
            <a:off x="6734587" y="897302"/>
            <a:ext cx="914400" cy="914400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DA5057AB-9358-428E-F17A-E984144553AC}"/>
              </a:ext>
            </a:extLst>
          </p:cNvPr>
          <p:cNvSpPr txBox="1"/>
          <p:nvPr/>
        </p:nvSpPr>
        <p:spPr>
          <a:xfrm>
            <a:off x="4901964" y="978996"/>
            <a:ext cx="19105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Add the previous time passage feature into here 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D718F1C8-900D-7F92-9546-EA39A9ABD4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66268" y="3333573"/>
            <a:ext cx="4091872" cy="15279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0"/>
          <p:cNvPicPr preferRelativeResize="0"/>
          <p:nvPr/>
        </p:nvPicPr>
        <p:blipFill rotWithShape="1">
          <a:blip r:embed="rId3">
            <a:alphaModFix amt="51000"/>
          </a:blip>
          <a:srcRect l="54065" t="20933" b="13814"/>
          <a:stretch/>
        </p:blipFill>
        <p:spPr>
          <a:xfrm>
            <a:off x="6647550" y="0"/>
            <a:ext cx="2496450" cy="21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0"/>
          <p:cNvPicPr preferRelativeResize="0"/>
          <p:nvPr/>
        </p:nvPicPr>
        <p:blipFill rotWithShape="1">
          <a:blip r:embed="rId3">
            <a:alphaModFix amt="51000"/>
          </a:blip>
          <a:srcRect t="20933" b="13814"/>
          <a:stretch/>
        </p:blipFill>
        <p:spPr>
          <a:xfrm>
            <a:off x="0" y="3174225"/>
            <a:ext cx="5156599" cy="207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0"/>
          <p:cNvSpPr txBox="1">
            <a:spLocks noGrp="1"/>
          </p:cNvSpPr>
          <p:nvPr>
            <p:ph type="title"/>
          </p:nvPr>
        </p:nvSpPr>
        <p:spPr>
          <a:xfrm>
            <a:off x="3414536" y="1688635"/>
            <a:ext cx="5039789" cy="8831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dirty="0"/>
              <a:t>Stocks and Factors</a:t>
            </a:r>
          </a:p>
        </p:txBody>
      </p:sp>
      <p:sp>
        <p:nvSpPr>
          <p:cNvPr id="189" name="Google Shape;189;p30"/>
          <p:cNvSpPr txBox="1">
            <a:spLocks noGrp="1"/>
          </p:cNvSpPr>
          <p:nvPr>
            <p:ph type="title" idx="2"/>
          </p:nvPr>
        </p:nvSpPr>
        <p:spPr>
          <a:xfrm>
            <a:off x="1752063" y="1582492"/>
            <a:ext cx="1266000" cy="11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3047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0EA1B-3DB7-7CC2-5A90-21ABFF3BF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25" y="219919"/>
            <a:ext cx="4244440" cy="790654"/>
          </a:xfrm>
        </p:spPr>
        <p:txBody>
          <a:bodyPr/>
          <a:lstStyle/>
          <a:p>
            <a:r>
              <a:rPr kumimoji="1" lang="en-US" altLang="zh-CN" dirty="0"/>
              <a:t>Metrics of Performance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896DB861-024A-4FE3-0EE3-EB0ECB63AD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3312991"/>
                  </p:ext>
                </p:extLst>
              </p:nvPr>
            </p:nvGraphicFramePr>
            <p:xfrm>
              <a:off x="1134527" y="1131889"/>
              <a:ext cx="7197675" cy="3397770"/>
            </p:xfrm>
            <a:graphic>
              <a:graphicData uri="http://schemas.openxmlformats.org/drawingml/2006/table">
                <a:tbl>
                  <a:tblPr firstRow="1" bandRow="1">
                    <a:tableStyleId>{D113A9D2-9D6B-4929-AA2D-F23B5EE8CBE7}</a:tableStyleId>
                  </a:tblPr>
                  <a:tblGrid>
                    <a:gridCol w="1385061">
                      <a:extLst>
                        <a:ext uri="{9D8B030D-6E8A-4147-A177-3AD203B41FA5}">
                          <a16:colId xmlns:a16="http://schemas.microsoft.com/office/drawing/2014/main" val="3252917614"/>
                        </a:ext>
                      </a:extLst>
                    </a:gridCol>
                    <a:gridCol w="896802">
                      <a:extLst>
                        <a:ext uri="{9D8B030D-6E8A-4147-A177-3AD203B41FA5}">
                          <a16:colId xmlns:a16="http://schemas.microsoft.com/office/drawing/2014/main" val="3172472145"/>
                        </a:ext>
                      </a:extLst>
                    </a:gridCol>
                    <a:gridCol w="1175809">
                      <a:extLst>
                        <a:ext uri="{9D8B030D-6E8A-4147-A177-3AD203B41FA5}">
                          <a16:colId xmlns:a16="http://schemas.microsoft.com/office/drawing/2014/main" val="1952839540"/>
                        </a:ext>
                      </a:extLst>
                    </a:gridCol>
                    <a:gridCol w="1265489">
                      <a:extLst>
                        <a:ext uri="{9D8B030D-6E8A-4147-A177-3AD203B41FA5}">
                          <a16:colId xmlns:a16="http://schemas.microsoft.com/office/drawing/2014/main" val="225353432"/>
                        </a:ext>
                      </a:extLst>
                    </a:gridCol>
                    <a:gridCol w="1237257">
                      <a:extLst>
                        <a:ext uri="{9D8B030D-6E8A-4147-A177-3AD203B41FA5}">
                          <a16:colId xmlns:a16="http://schemas.microsoft.com/office/drawing/2014/main" val="1014296873"/>
                        </a:ext>
                      </a:extLst>
                    </a:gridCol>
                    <a:gridCol w="1237257">
                      <a:extLst>
                        <a:ext uri="{9D8B030D-6E8A-4147-A177-3AD203B41FA5}">
                          <a16:colId xmlns:a16="http://schemas.microsoft.com/office/drawing/2014/main" val="2107565563"/>
                        </a:ext>
                      </a:extLst>
                    </a:gridCol>
                  </a:tblGrid>
                  <a:tr h="377530">
                    <a:tc gridSpan="2"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Data and metrics/Model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err="1">
                              <a:solidFill>
                                <a:schemeClr val="tx1"/>
                              </a:solidFill>
                            </a:rPr>
                            <a:t>lightGBM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err="1">
                              <a:solidFill>
                                <a:schemeClr val="tx1"/>
                              </a:solidFill>
                            </a:rPr>
                            <a:t>XGBoost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NN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CNN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7686292"/>
                      </a:ext>
                    </a:extLst>
                  </a:tr>
                  <a:tr h="377530">
                    <a:tc rowSpan="4">
                      <a:txBody>
                        <a:bodyPr/>
                        <a:lstStyle/>
                        <a:p>
                          <a:pPr algn="l"/>
                          <a:endParaRPr lang="en-US" altLang="zh-CN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l"/>
                          <a:endParaRPr lang="en-US" altLang="zh-CN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l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In-Sample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305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HK" altLang="zh-CN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HK" altLang="zh-CN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305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</a:rPr>
                            <a:t>0.902</a:t>
                          </a:r>
                          <a:endParaRPr lang="zh-CN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305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</a:rPr>
                            <a:t>0.685</a:t>
                          </a:r>
                          <a:endParaRPr lang="zh-CN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305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</a:rPr>
                            <a:t>0.849</a:t>
                          </a:r>
                          <a:endParaRPr lang="zh-CN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305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</a:rPr>
                            <a:t>0.429</a:t>
                          </a:r>
                          <a:endParaRPr lang="zh-CN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3055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1195181"/>
                      </a:ext>
                    </a:extLst>
                  </a:tr>
                  <a:tr h="37753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MSE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0.0000980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</a:rPr>
                            <a:t>0.000461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</a:rPr>
                            <a:t>0.000162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</a:rPr>
                            <a:t>0.00122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76782841"/>
                      </a:ext>
                    </a:extLst>
                  </a:tr>
                  <a:tr h="37753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305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IC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305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0.826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305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0.596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305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0.672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305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0.341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3055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9728049"/>
                      </a:ext>
                    </a:extLst>
                  </a:tr>
                  <a:tr h="37753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IR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4.802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1.732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2.334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1.023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8904579"/>
                      </a:ext>
                    </a:extLst>
                  </a:tr>
                  <a:tr h="377530">
                    <a:tc rowSpan="4">
                      <a:txBody>
                        <a:bodyPr/>
                        <a:lstStyle/>
                        <a:p>
                          <a:pPr algn="l"/>
                          <a:endParaRPr lang="en-US" altLang="zh-CN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l"/>
                          <a:endParaRPr lang="en-US" altLang="zh-CN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l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Out-of-Sample</a:t>
                          </a:r>
                        </a:p>
                        <a:p>
                          <a:pPr algn="l"/>
                          <a:endParaRPr lang="en-US" altLang="zh-CN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l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305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HK" altLang="zh-CN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HK" altLang="zh-CN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BR" altLang="zh-CN" sz="1400" dirty="0">
                              <a:solidFill>
                                <a:schemeClr val="tx1"/>
                              </a:solidFill>
                            </a:rPr>
                            <a:t>0.000101</a:t>
                          </a:r>
                          <a:endParaRPr lang="zh-CN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BR" altLang="zh-CN" sz="1400" dirty="0">
                              <a:solidFill>
                                <a:schemeClr val="tx1"/>
                              </a:solidFill>
                            </a:rPr>
                            <a:t>0.00208</a:t>
                          </a:r>
                          <a:endParaRPr lang="zh-CN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</a:rPr>
                            <a:t>0.000371</a:t>
                          </a:r>
                          <a:endParaRPr lang="zh-CN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</a:rPr>
                            <a:t>0.0000621</a:t>
                          </a:r>
                          <a:endParaRPr lang="zh-CN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6866217"/>
                      </a:ext>
                    </a:extLst>
                  </a:tr>
                  <a:tr h="377530">
                    <a:tc vMerge="1">
                      <a:txBody>
                        <a:bodyPr/>
                        <a:lstStyle/>
                        <a:p>
                          <a:pPr algn="l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305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MSE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BR" altLang="zh-CN" sz="1400" dirty="0">
                              <a:solidFill>
                                <a:schemeClr val="tx1"/>
                              </a:solidFill>
                            </a:rPr>
                            <a:t>0.000915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BR" altLang="zh-CN" sz="1400" dirty="0">
                              <a:solidFill>
                                <a:schemeClr val="tx1"/>
                              </a:solidFill>
                            </a:rPr>
                            <a:t>0.000795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pt-BR" altLang="zh-CN" sz="1400" dirty="0">
                              <a:solidFill>
                                <a:schemeClr val="tx1"/>
                              </a:solidFill>
                            </a:rPr>
                            <a:t>0.000942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0.00129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4199435"/>
                      </a:ext>
                    </a:extLst>
                  </a:tr>
                  <a:tr h="377530">
                    <a:tc vMerge="1">
                      <a:txBody>
                        <a:bodyPr/>
                        <a:lstStyle/>
                        <a:p>
                          <a:pPr algn="l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305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IC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BR" altLang="zh-CN" sz="1400" dirty="0">
                              <a:solidFill>
                                <a:schemeClr val="tx1"/>
                              </a:solidFill>
                            </a:rPr>
                            <a:t>0.0410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pt-BR" altLang="zh-CN" sz="1400" dirty="0">
                              <a:solidFill>
                                <a:schemeClr val="tx1"/>
                              </a:solidFill>
                            </a:rPr>
                            <a:t>0.0394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0.0318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0.00410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0101241"/>
                      </a:ext>
                    </a:extLst>
                  </a:tr>
                  <a:tr h="377530">
                    <a:tc vMerge="1">
                      <a:txBody>
                        <a:bodyPr/>
                        <a:lstStyle/>
                        <a:p>
                          <a:pPr algn="l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305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IR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BR" altLang="zh-CN" sz="1400" dirty="0">
                              <a:solidFill>
                                <a:schemeClr val="tx1"/>
                              </a:solidFill>
                            </a:rPr>
                            <a:t>0.109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BR" altLang="zh-CN" sz="1400" dirty="0">
                              <a:solidFill>
                                <a:schemeClr val="tx1"/>
                              </a:solidFill>
                            </a:rPr>
                            <a:t>0.108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0.0837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0.0119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23914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896DB861-024A-4FE3-0EE3-EB0ECB63AD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3312991"/>
                  </p:ext>
                </p:extLst>
              </p:nvPr>
            </p:nvGraphicFramePr>
            <p:xfrm>
              <a:off x="1134527" y="1131889"/>
              <a:ext cx="7197675" cy="3397770"/>
            </p:xfrm>
            <a:graphic>
              <a:graphicData uri="http://schemas.openxmlformats.org/drawingml/2006/table">
                <a:tbl>
                  <a:tblPr firstRow="1" bandRow="1">
                    <a:tableStyleId>{D113A9D2-9D6B-4929-AA2D-F23B5EE8CBE7}</a:tableStyleId>
                  </a:tblPr>
                  <a:tblGrid>
                    <a:gridCol w="1385061">
                      <a:extLst>
                        <a:ext uri="{9D8B030D-6E8A-4147-A177-3AD203B41FA5}">
                          <a16:colId xmlns:a16="http://schemas.microsoft.com/office/drawing/2014/main" val="3252917614"/>
                        </a:ext>
                      </a:extLst>
                    </a:gridCol>
                    <a:gridCol w="896802">
                      <a:extLst>
                        <a:ext uri="{9D8B030D-6E8A-4147-A177-3AD203B41FA5}">
                          <a16:colId xmlns:a16="http://schemas.microsoft.com/office/drawing/2014/main" val="3172472145"/>
                        </a:ext>
                      </a:extLst>
                    </a:gridCol>
                    <a:gridCol w="1175809">
                      <a:extLst>
                        <a:ext uri="{9D8B030D-6E8A-4147-A177-3AD203B41FA5}">
                          <a16:colId xmlns:a16="http://schemas.microsoft.com/office/drawing/2014/main" val="1952839540"/>
                        </a:ext>
                      </a:extLst>
                    </a:gridCol>
                    <a:gridCol w="1265489">
                      <a:extLst>
                        <a:ext uri="{9D8B030D-6E8A-4147-A177-3AD203B41FA5}">
                          <a16:colId xmlns:a16="http://schemas.microsoft.com/office/drawing/2014/main" val="225353432"/>
                        </a:ext>
                      </a:extLst>
                    </a:gridCol>
                    <a:gridCol w="1237257">
                      <a:extLst>
                        <a:ext uri="{9D8B030D-6E8A-4147-A177-3AD203B41FA5}">
                          <a16:colId xmlns:a16="http://schemas.microsoft.com/office/drawing/2014/main" val="1014296873"/>
                        </a:ext>
                      </a:extLst>
                    </a:gridCol>
                    <a:gridCol w="1237257">
                      <a:extLst>
                        <a:ext uri="{9D8B030D-6E8A-4147-A177-3AD203B41FA5}">
                          <a16:colId xmlns:a16="http://schemas.microsoft.com/office/drawing/2014/main" val="2107565563"/>
                        </a:ext>
                      </a:extLst>
                    </a:gridCol>
                  </a:tblGrid>
                  <a:tr h="377530">
                    <a:tc gridSpan="2"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Data and metrics/Model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err="1">
                              <a:solidFill>
                                <a:schemeClr val="tx1"/>
                              </a:solidFill>
                            </a:rPr>
                            <a:t>lightGBM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err="1">
                              <a:solidFill>
                                <a:schemeClr val="tx1"/>
                              </a:solidFill>
                            </a:rPr>
                            <a:t>XGBoost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NN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CNN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7686292"/>
                      </a:ext>
                    </a:extLst>
                  </a:tr>
                  <a:tr h="377530">
                    <a:tc rowSpan="4">
                      <a:txBody>
                        <a:bodyPr/>
                        <a:lstStyle/>
                        <a:p>
                          <a:pPr algn="l"/>
                          <a:endParaRPr lang="en-US" altLang="zh-CN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l"/>
                          <a:endParaRPr lang="en-US" altLang="zh-CN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l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In-Sample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305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9864" t="-106452" r="-555102" b="-7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</a:rPr>
                            <a:t>0.902</a:t>
                          </a:r>
                          <a:endParaRPr lang="zh-CN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305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</a:rPr>
                            <a:t>0.685</a:t>
                          </a:r>
                          <a:endParaRPr lang="zh-CN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305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</a:rPr>
                            <a:t>0.849</a:t>
                          </a:r>
                          <a:endParaRPr lang="zh-CN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305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</a:rPr>
                            <a:t>0.429</a:t>
                          </a:r>
                          <a:endParaRPr lang="zh-CN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3055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1195181"/>
                      </a:ext>
                    </a:extLst>
                  </a:tr>
                  <a:tr h="37753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MSE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0.0000980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</a:rPr>
                            <a:t>0.000461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</a:rPr>
                            <a:t>0.000162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</a:rPr>
                            <a:t>0.00122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76782841"/>
                      </a:ext>
                    </a:extLst>
                  </a:tr>
                  <a:tr h="37753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305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IC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305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0.826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305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0.596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305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0.672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305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0.341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3055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9728049"/>
                      </a:ext>
                    </a:extLst>
                  </a:tr>
                  <a:tr h="37753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IR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4.802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1.732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2.334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1.023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8904579"/>
                      </a:ext>
                    </a:extLst>
                  </a:tr>
                  <a:tr h="377530">
                    <a:tc rowSpan="4">
                      <a:txBody>
                        <a:bodyPr/>
                        <a:lstStyle/>
                        <a:p>
                          <a:pPr algn="l"/>
                          <a:endParaRPr lang="en-US" altLang="zh-CN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l"/>
                          <a:endParaRPr lang="en-US" altLang="zh-CN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l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Out-of-Sample</a:t>
                          </a:r>
                        </a:p>
                        <a:p>
                          <a:pPr algn="l"/>
                          <a:endParaRPr lang="en-US" altLang="zh-CN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l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305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9864" t="-508065" r="-555102" b="-3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BR" altLang="zh-CN" sz="1400" dirty="0">
                              <a:solidFill>
                                <a:schemeClr val="tx1"/>
                              </a:solidFill>
                            </a:rPr>
                            <a:t>0.000101</a:t>
                          </a:r>
                          <a:endParaRPr lang="zh-CN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BR" altLang="zh-CN" sz="1400" dirty="0">
                              <a:solidFill>
                                <a:schemeClr val="tx1"/>
                              </a:solidFill>
                            </a:rPr>
                            <a:t>0.00208</a:t>
                          </a:r>
                          <a:endParaRPr lang="zh-CN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</a:rPr>
                            <a:t>0.000371</a:t>
                          </a:r>
                          <a:endParaRPr lang="zh-CN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</a:rPr>
                            <a:t>0.0000621</a:t>
                          </a:r>
                          <a:endParaRPr lang="zh-CN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6866217"/>
                      </a:ext>
                    </a:extLst>
                  </a:tr>
                  <a:tr h="377530">
                    <a:tc vMerge="1">
                      <a:txBody>
                        <a:bodyPr/>
                        <a:lstStyle/>
                        <a:p>
                          <a:pPr algn="l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305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MSE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BR" altLang="zh-CN" sz="1400" dirty="0">
                              <a:solidFill>
                                <a:schemeClr val="tx1"/>
                              </a:solidFill>
                            </a:rPr>
                            <a:t>0.000915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BR" altLang="zh-CN" sz="1400" dirty="0">
                              <a:solidFill>
                                <a:schemeClr val="tx1"/>
                              </a:solidFill>
                            </a:rPr>
                            <a:t>0.000795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pt-BR" altLang="zh-CN" sz="1400" dirty="0">
                              <a:solidFill>
                                <a:schemeClr val="tx1"/>
                              </a:solidFill>
                            </a:rPr>
                            <a:t>0.000942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0.00129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4199435"/>
                      </a:ext>
                    </a:extLst>
                  </a:tr>
                  <a:tr h="377530">
                    <a:tc vMerge="1">
                      <a:txBody>
                        <a:bodyPr/>
                        <a:lstStyle/>
                        <a:p>
                          <a:pPr algn="l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305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IC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BR" altLang="zh-CN" sz="1400" dirty="0">
                              <a:solidFill>
                                <a:schemeClr val="tx1"/>
                              </a:solidFill>
                            </a:rPr>
                            <a:t>0.0410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pt-BR" altLang="zh-CN" sz="1400" dirty="0">
                              <a:solidFill>
                                <a:schemeClr val="tx1"/>
                              </a:solidFill>
                            </a:rPr>
                            <a:t>0.0394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0.0318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0.00410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0101241"/>
                      </a:ext>
                    </a:extLst>
                  </a:tr>
                  <a:tr h="377530">
                    <a:tc vMerge="1">
                      <a:txBody>
                        <a:bodyPr/>
                        <a:lstStyle/>
                        <a:p>
                          <a:pPr algn="l"/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3055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IR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BR" altLang="zh-CN" sz="1400" dirty="0">
                              <a:solidFill>
                                <a:schemeClr val="tx1"/>
                              </a:solidFill>
                            </a:rPr>
                            <a:t>0.109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BR" altLang="zh-CN" sz="1400" dirty="0">
                              <a:solidFill>
                                <a:schemeClr val="tx1"/>
                              </a:solidFill>
                            </a:rPr>
                            <a:t>0.108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0.0837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0.0119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239144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29805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0"/>
          <p:cNvPicPr preferRelativeResize="0"/>
          <p:nvPr/>
        </p:nvPicPr>
        <p:blipFill rotWithShape="1">
          <a:blip r:embed="rId3">
            <a:alphaModFix amt="51000"/>
          </a:blip>
          <a:srcRect l="54065" t="20933" b="13814"/>
          <a:stretch/>
        </p:blipFill>
        <p:spPr>
          <a:xfrm>
            <a:off x="6647550" y="0"/>
            <a:ext cx="2496450" cy="21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0"/>
          <p:cNvPicPr preferRelativeResize="0"/>
          <p:nvPr/>
        </p:nvPicPr>
        <p:blipFill rotWithShape="1">
          <a:blip r:embed="rId3">
            <a:alphaModFix amt="51000"/>
          </a:blip>
          <a:srcRect t="20933" b="13814"/>
          <a:stretch/>
        </p:blipFill>
        <p:spPr>
          <a:xfrm>
            <a:off x="0" y="3174225"/>
            <a:ext cx="5156599" cy="207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0"/>
          <p:cNvSpPr txBox="1">
            <a:spLocks noGrp="1"/>
          </p:cNvSpPr>
          <p:nvPr>
            <p:ph type="title"/>
          </p:nvPr>
        </p:nvSpPr>
        <p:spPr>
          <a:xfrm>
            <a:off x="3414536" y="1688635"/>
            <a:ext cx="5039789" cy="8831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Out-sample Test</a:t>
            </a:r>
          </a:p>
        </p:txBody>
      </p:sp>
      <p:sp>
        <p:nvSpPr>
          <p:cNvPr id="189" name="Google Shape;189;p30"/>
          <p:cNvSpPr txBox="1">
            <a:spLocks noGrp="1"/>
          </p:cNvSpPr>
          <p:nvPr>
            <p:ph type="title" idx="2"/>
          </p:nvPr>
        </p:nvSpPr>
        <p:spPr>
          <a:xfrm>
            <a:off x="1752063" y="1582492"/>
            <a:ext cx="1266000" cy="11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CN" dirty="0"/>
              <a:t>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3001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714628B4-F4AF-5429-FFE4-A4BDD01C3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2171" y="1462933"/>
            <a:ext cx="1528216" cy="129736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chemeClr val="accent6">
                <a:lumMod val="75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CA8EC4A-5915-3408-8AC3-2BE937B772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" t="4864" b="1590"/>
          <a:stretch/>
        </p:blipFill>
        <p:spPr>
          <a:xfrm>
            <a:off x="7377195" y="3460477"/>
            <a:ext cx="1638167" cy="1110774"/>
          </a:xfrm>
          <a:prstGeom prst="rect">
            <a:avLst/>
          </a:prstGeom>
        </p:spPr>
      </p:pic>
      <p:pic>
        <p:nvPicPr>
          <p:cNvPr id="14" name="图形 13" descr="V 形箭头 纯色填充">
            <a:extLst>
              <a:ext uri="{FF2B5EF4-FFF2-40B4-BE49-F238E27FC236}">
                <a16:creationId xmlns:a16="http://schemas.microsoft.com/office/drawing/2014/main" id="{A1E3AFD5-8FF8-1A50-3ABC-162D4E2584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7988466" y="2902577"/>
            <a:ext cx="415623" cy="415623"/>
          </a:xfrm>
          <a:prstGeom prst="rect">
            <a:avLst/>
          </a:prstGeom>
        </p:spPr>
      </p:pic>
      <p:sp>
        <p:nvSpPr>
          <p:cNvPr id="15" name="Google Shape;220;p33">
            <a:extLst>
              <a:ext uri="{FF2B5EF4-FFF2-40B4-BE49-F238E27FC236}">
                <a16:creationId xmlns:a16="http://schemas.microsoft.com/office/drawing/2014/main" id="{512A85D7-F691-2637-B89D-F415AF1F0F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7080" y="17202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How to evaluate the model?  MSE or IC?</a:t>
            </a:r>
            <a:br>
              <a:rPr lang="en-US" altLang="zh-CN" dirty="0"/>
            </a:br>
            <a:r>
              <a:rPr lang="en-US" altLang="zh-CN" dirty="0"/>
              <a:t>		</a:t>
            </a:r>
            <a:r>
              <a:rPr lang="en-US" altLang="zh-CN" sz="2000" dirty="0"/>
              <a:t>—— Out-sample </a:t>
            </a:r>
            <a:r>
              <a:rPr lang="en-US" altLang="zh-CN" sz="2000" dirty="0" err="1"/>
              <a:t>backtesting</a:t>
            </a:r>
            <a:r>
              <a:rPr lang="en-US" altLang="zh-CN" sz="2000" dirty="0"/>
              <a:t> (2022/1/1-2022/12/31)</a:t>
            </a:r>
            <a:endParaRPr sz="2000" dirty="0"/>
          </a:p>
        </p:txBody>
      </p:sp>
      <p:sp>
        <p:nvSpPr>
          <p:cNvPr id="16" name="Google Shape;248;p34">
            <a:extLst>
              <a:ext uri="{FF2B5EF4-FFF2-40B4-BE49-F238E27FC236}">
                <a16:creationId xmlns:a16="http://schemas.microsoft.com/office/drawing/2014/main" id="{4DDB9D4C-70EB-A2B1-C2B7-709C54015BE5}"/>
              </a:ext>
            </a:extLst>
          </p:cNvPr>
          <p:cNvSpPr txBox="1">
            <a:spLocks/>
          </p:cNvSpPr>
          <p:nvPr/>
        </p:nvSpPr>
        <p:spPr>
          <a:xfrm>
            <a:off x="300955" y="1837734"/>
            <a:ext cx="689186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Portfolio construction strategy</a:t>
            </a:r>
            <a:endParaRPr lang="en-US" sz="2400" dirty="0"/>
          </a:p>
        </p:txBody>
      </p:sp>
      <p:sp>
        <p:nvSpPr>
          <p:cNvPr id="18" name="Google Shape;248;p34">
            <a:extLst>
              <a:ext uri="{FF2B5EF4-FFF2-40B4-BE49-F238E27FC236}">
                <a16:creationId xmlns:a16="http://schemas.microsoft.com/office/drawing/2014/main" id="{4D92E2D6-02DB-C8F7-16B7-022FCBA7586D}"/>
              </a:ext>
            </a:extLst>
          </p:cNvPr>
          <p:cNvSpPr txBox="1">
            <a:spLocks/>
          </p:cNvSpPr>
          <p:nvPr/>
        </p:nvSpPr>
        <p:spPr>
          <a:xfrm>
            <a:off x="403993" y="2383200"/>
            <a:ext cx="522562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" sz="2400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5787E63-9A42-AA86-09A1-C3E6C28E5E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613" y="2423567"/>
            <a:ext cx="5410000" cy="157577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9035EF05-E861-D4BE-5AE6-02C6B6D6DF77}"/>
              </a:ext>
            </a:extLst>
          </p:cNvPr>
          <p:cNvSpPr txBox="1"/>
          <p:nvPr/>
        </p:nvSpPr>
        <p:spPr>
          <a:xfrm>
            <a:off x="1658271" y="4115480"/>
            <a:ext cx="3127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map based on value</a:t>
            </a:r>
            <a:endParaRPr lang="zh-CN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5588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05;p32">
            <a:extLst>
              <a:ext uri="{FF2B5EF4-FFF2-40B4-BE49-F238E27FC236}">
                <a16:creationId xmlns:a16="http://schemas.microsoft.com/office/drawing/2014/main" id="{D8164F2B-5F5D-FB80-B75E-D20DE12262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Performance of linear model</a:t>
            </a:r>
            <a:endParaRPr dirty="0"/>
          </a:p>
        </p:txBody>
      </p:sp>
      <p:sp>
        <p:nvSpPr>
          <p:cNvPr id="8" name="Google Shape;248;p34">
            <a:extLst>
              <a:ext uri="{FF2B5EF4-FFF2-40B4-BE49-F238E27FC236}">
                <a16:creationId xmlns:a16="http://schemas.microsoft.com/office/drawing/2014/main" id="{9683CFBB-BE94-8DFE-6DAA-A3DB03375CD9}"/>
              </a:ext>
            </a:extLst>
          </p:cNvPr>
          <p:cNvSpPr txBox="1">
            <a:spLocks/>
          </p:cNvSpPr>
          <p:nvPr/>
        </p:nvSpPr>
        <p:spPr>
          <a:xfrm>
            <a:off x="1370972" y="4509925"/>
            <a:ext cx="689186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altLang="zh-CN" sz="1800" dirty="0"/>
              <a:t>Over all: LASSO </a:t>
            </a:r>
            <a:r>
              <a:rPr lang="zh-CN" altLang="en-US" sz="1800" dirty="0"/>
              <a:t>≈ </a:t>
            </a:r>
            <a:r>
              <a:rPr lang="en-US" altLang="zh-CN" sz="1800" dirty="0" err="1"/>
              <a:t>ElasticNet</a:t>
            </a:r>
            <a:r>
              <a:rPr lang="en-US" altLang="zh-CN" sz="1800" dirty="0"/>
              <a:t> &gt;  </a:t>
            </a:r>
            <a:r>
              <a:rPr lang="en-US" altLang="zh-CN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Equal weight </a:t>
            </a:r>
            <a:r>
              <a:rPr lang="zh-CN" altLang="en-US" sz="1800" dirty="0">
                <a:solidFill>
                  <a:schemeClr val="accent6"/>
                </a:solidFill>
              </a:rPr>
              <a:t>≈</a:t>
            </a:r>
            <a:r>
              <a:rPr lang="en-US" altLang="zh-CN" sz="1800" dirty="0"/>
              <a:t> Ridge</a:t>
            </a:r>
            <a:r>
              <a:rPr lang="zh-CN" altLang="en-US" sz="1800" dirty="0"/>
              <a:t>  </a:t>
            </a:r>
            <a:r>
              <a:rPr lang="en-US" altLang="zh-CN" sz="1800" dirty="0"/>
              <a:t>&gt; APT</a:t>
            </a:r>
            <a:endParaRPr lang="en-US" sz="1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AD0916-56D4-738F-8812-1C4C8A56D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693" y="1126600"/>
            <a:ext cx="5170833" cy="3102500"/>
          </a:xfrm>
          <a:prstGeom prst="rect">
            <a:avLst/>
          </a:prstGeom>
        </p:spPr>
      </p:pic>
      <p:pic>
        <p:nvPicPr>
          <p:cNvPr id="5" name="图形 4" descr="线箭头: 逆时针曲线 纯色填充">
            <a:extLst>
              <a:ext uri="{FF2B5EF4-FFF2-40B4-BE49-F238E27FC236}">
                <a16:creationId xmlns:a16="http://schemas.microsoft.com/office/drawing/2014/main" id="{DBA462E1-5ABA-B026-1846-F868611C16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4842450" flipV="1">
            <a:off x="6525221" y="1487329"/>
            <a:ext cx="1022520" cy="10225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EB77F43-4CC5-9832-A4E0-21CACEF8B2B7}"/>
              </a:ext>
            </a:extLst>
          </p:cNvPr>
          <p:cNvSpPr txBox="1"/>
          <p:nvPr/>
        </p:nvSpPr>
        <p:spPr>
          <a:xfrm>
            <a:off x="7427582" y="2088041"/>
            <a:ext cx="1795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solidFill>
                  <a:srgbClr val="FFFF00"/>
                </a:solidFill>
              </a:rPr>
              <a:t>Best: </a:t>
            </a:r>
            <a:r>
              <a:rPr lang="zh-CN" altLang="en-US" sz="1800" b="1" dirty="0">
                <a:solidFill>
                  <a:srgbClr val="FFFF00"/>
                </a:solidFill>
              </a:rPr>
              <a:t> </a:t>
            </a:r>
            <a:r>
              <a:rPr lang="en-US" altLang="zh-CN" sz="1800" b="1" dirty="0">
                <a:solidFill>
                  <a:srgbClr val="FFFF00"/>
                </a:solidFill>
              </a:rPr>
              <a:t>LASSO</a:t>
            </a:r>
            <a:endParaRPr lang="zh-CN" altLang="en-US" sz="1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172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05;p32">
            <a:extLst>
              <a:ext uri="{FF2B5EF4-FFF2-40B4-BE49-F238E27FC236}">
                <a16:creationId xmlns:a16="http://schemas.microsoft.com/office/drawing/2014/main" id="{D8164F2B-5F5D-FB80-B75E-D20DE12262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Performance of Machine Learning model</a:t>
            </a:r>
            <a:endParaRPr dirty="0"/>
          </a:p>
        </p:txBody>
      </p:sp>
      <p:sp>
        <p:nvSpPr>
          <p:cNvPr id="8" name="Google Shape;248;p34">
            <a:extLst>
              <a:ext uri="{FF2B5EF4-FFF2-40B4-BE49-F238E27FC236}">
                <a16:creationId xmlns:a16="http://schemas.microsoft.com/office/drawing/2014/main" id="{9683CFBB-BE94-8DFE-6DAA-A3DB03375CD9}"/>
              </a:ext>
            </a:extLst>
          </p:cNvPr>
          <p:cNvSpPr txBox="1">
            <a:spLocks/>
          </p:cNvSpPr>
          <p:nvPr/>
        </p:nvSpPr>
        <p:spPr>
          <a:xfrm>
            <a:off x="1315092" y="4388005"/>
            <a:ext cx="689186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altLang="zh-CN" sz="1800" dirty="0">
                <a:solidFill>
                  <a:schemeClr val="accent6"/>
                </a:solidFill>
              </a:rPr>
              <a:t>Over all: </a:t>
            </a:r>
            <a:r>
              <a:rPr lang="en-US" altLang="zh-CN" sz="1800" dirty="0" err="1">
                <a:solidFill>
                  <a:schemeClr val="accent6"/>
                </a:solidFill>
              </a:rPr>
              <a:t>XGBoost</a:t>
            </a:r>
            <a:r>
              <a:rPr lang="en-US" altLang="zh-CN" sz="1800" dirty="0">
                <a:solidFill>
                  <a:schemeClr val="accent6"/>
                </a:solidFill>
              </a:rPr>
              <a:t> &gt; NN &gt; </a:t>
            </a:r>
            <a:r>
              <a:rPr lang="en-US" altLang="zh-CN" sz="1800" dirty="0">
                <a:solidFill>
                  <a:srgbClr val="92D050"/>
                </a:solidFill>
              </a:rPr>
              <a:t>LASSO</a:t>
            </a:r>
            <a:r>
              <a:rPr lang="en-US" altLang="zh-CN" sz="1800" dirty="0">
                <a:solidFill>
                  <a:schemeClr val="accent6"/>
                </a:solidFill>
              </a:rPr>
              <a:t> &gt; CNN &gt; </a:t>
            </a:r>
            <a:r>
              <a:rPr lang="en-US" altLang="zh-CN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Equal weight </a:t>
            </a:r>
            <a:r>
              <a:rPr lang="en-US" altLang="zh-CN" sz="1800" dirty="0">
                <a:solidFill>
                  <a:schemeClr val="accent6"/>
                </a:solidFill>
              </a:rPr>
              <a:t>&gt; </a:t>
            </a:r>
            <a:r>
              <a:rPr lang="en-US" altLang="zh-CN" sz="1800" dirty="0" err="1">
                <a:solidFill>
                  <a:schemeClr val="accent6"/>
                </a:solidFill>
              </a:rPr>
              <a:t>lightGBM</a:t>
            </a:r>
            <a:r>
              <a:rPr lang="en-US" altLang="zh-CN" sz="1800" dirty="0">
                <a:solidFill>
                  <a:schemeClr val="accent6"/>
                </a:solidFill>
              </a:rPr>
              <a:t> &gt;</a:t>
            </a:r>
            <a:r>
              <a:rPr lang="en-US" altLang="zh-CN" sz="1800" dirty="0">
                <a:solidFill>
                  <a:srgbClr val="92D050"/>
                </a:solidFill>
              </a:rPr>
              <a:t>APT</a:t>
            </a:r>
            <a:endParaRPr lang="en-US" sz="1800" dirty="0">
              <a:solidFill>
                <a:srgbClr val="92D05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2136CA5-B62F-9CBB-22F0-DEA3AC609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631" y="1112327"/>
            <a:ext cx="4864735" cy="2918841"/>
          </a:xfrm>
          <a:prstGeom prst="rect">
            <a:avLst/>
          </a:prstGeom>
        </p:spPr>
      </p:pic>
      <p:pic>
        <p:nvPicPr>
          <p:cNvPr id="2" name="图形 1" descr="线箭头: 逆时针曲线 纯色填充">
            <a:extLst>
              <a:ext uri="{FF2B5EF4-FFF2-40B4-BE49-F238E27FC236}">
                <a16:creationId xmlns:a16="http://schemas.microsoft.com/office/drawing/2014/main" id="{40645E01-FB0C-6E72-17BA-66EA23A4C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4842450" flipV="1">
            <a:off x="6445706" y="1269667"/>
            <a:ext cx="1022520" cy="102252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2EB308C-B8EC-AAB2-5DCA-89F23B73A2B3}"/>
              </a:ext>
            </a:extLst>
          </p:cNvPr>
          <p:cNvSpPr txBox="1"/>
          <p:nvPr/>
        </p:nvSpPr>
        <p:spPr>
          <a:xfrm>
            <a:off x="7012057" y="1870379"/>
            <a:ext cx="2131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solidFill>
                  <a:srgbClr val="FFFF00"/>
                </a:solidFill>
              </a:rPr>
              <a:t>Best: </a:t>
            </a:r>
            <a:r>
              <a:rPr lang="zh-CN" altLang="en-US" sz="1800" b="1" dirty="0">
                <a:solidFill>
                  <a:srgbClr val="FFFF00"/>
                </a:solidFill>
              </a:rPr>
              <a:t> </a:t>
            </a:r>
            <a:r>
              <a:rPr lang="en-US" altLang="zh-CN" sz="1800" b="1" dirty="0" err="1">
                <a:solidFill>
                  <a:srgbClr val="FFFF00"/>
                </a:solidFill>
              </a:rPr>
              <a:t>XGBoost</a:t>
            </a:r>
            <a:endParaRPr lang="en-US" altLang="zh-CN" sz="1800" b="1" dirty="0">
              <a:solidFill>
                <a:srgbClr val="FFFF00"/>
              </a:solidFill>
            </a:endParaRPr>
          </a:p>
          <a:p>
            <a:r>
              <a:rPr lang="en-US" altLang="zh-CN" sz="1800" b="1" dirty="0">
                <a:solidFill>
                  <a:srgbClr val="FFFF00"/>
                </a:solidFill>
              </a:rPr>
              <a:t>Worst: </a:t>
            </a:r>
            <a:r>
              <a:rPr lang="en-US" altLang="zh-CN" sz="1800" b="1" dirty="0" err="1">
                <a:solidFill>
                  <a:srgbClr val="FFFF00"/>
                </a:solidFill>
              </a:rPr>
              <a:t>lightGBM</a:t>
            </a:r>
            <a:endParaRPr lang="zh-CN" altLang="en-US" sz="1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5873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05;p32">
            <a:extLst>
              <a:ext uri="{FF2B5EF4-FFF2-40B4-BE49-F238E27FC236}">
                <a16:creationId xmlns:a16="http://schemas.microsoft.com/office/drawing/2014/main" id="{D8164F2B-5F5D-FB80-B75E-D20DE12262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Max drawdown</a:t>
            </a:r>
            <a:r>
              <a:rPr lang="en-US" dirty="0"/>
              <a:t> of models</a:t>
            </a:r>
            <a:endParaRPr dirty="0"/>
          </a:p>
        </p:txBody>
      </p:sp>
      <p:sp>
        <p:nvSpPr>
          <p:cNvPr id="8" name="Google Shape;248;p34">
            <a:extLst>
              <a:ext uri="{FF2B5EF4-FFF2-40B4-BE49-F238E27FC236}">
                <a16:creationId xmlns:a16="http://schemas.microsoft.com/office/drawing/2014/main" id="{9683CFBB-BE94-8DFE-6DAA-A3DB03375CD9}"/>
              </a:ext>
            </a:extLst>
          </p:cNvPr>
          <p:cNvSpPr txBox="1">
            <a:spLocks/>
          </p:cNvSpPr>
          <p:nvPr/>
        </p:nvSpPr>
        <p:spPr>
          <a:xfrm>
            <a:off x="1896531" y="4509925"/>
            <a:ext cx="689186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altLang="zh-CN" sz="1600" b="1" dirty="0">
                <a:latin typeface="Phudu"/>
                <a:sym typeface="Phudu"/>
              </a:rPr>
              <a:t>Over all:  </a:t>
            </a:r>
            <a:r>
              <a:rPr lang="en-US" altLang="zh-CN" sz="1600" b="1" dirty="0" err="1">
                <a:latin typeface="Phudu"/>
                <a:sym typeface="Phudu"/>
              </a:rPr>
              <a:t>XGBoost</a:t>
            </a:r>
            <a:r>
              <a:rPr lang="en-US" altLang="zh-CN" sz="1600" b="1" dirty="0">
                <a:latin typeface="Phudu"/>
                <a:sym typeface="Phudu"/>
              </a:rPr>
              <a:t> &gt; </a:t>
            </a:r>
            <a:r>
              <a:rPr lang="en-US" altLang="zh-CN" sz="1600" b="1" dirty="0" err="1">
                <a:latin typeface="Phudu"/>
                <a:sym typeface="Phudu"/>
              </a:rPr>
              <a:t>lightGBM</a:t>
            </a:r>
            <a:r>
              <a:rPr lang="en-US" altLang="zh-CN" sz="1600" b="1" dirty="0">
                <a:latin typeface="Phudu"/>
                <a:sym typeface="Phudu"/>
              </a:rPr>
              <a:t> &gt; NN </a:t>
            </a:r>
            <a:r>
              <a:rPr lang="zh-CN" altLang="en-US" sz="1600" b="1" dirty="0">
                <a:latin typeface="Phudu"/>
                <a:sym typeface="Phudu"/>
              </a:rPr>
              <a:t>≈</a:t>
            </a:r>
            <a:r>
              <a:rPr lang="en-US" altLang="zh-CN" sz="1600" b="1" dirty="0">
                <a:latin typeface="Phudu"/>
                <a:sym typeface="Phudu"/>
              </a:rPr>
              <a:t> APT &gt; CNN </a:t>
            </a:r>
            <a:endParaRPr lang="en-US" sz="1600" b="1" dirty="0">
              <a:latin typeface="Phudu"/>
              <a:sym typeface="Phudu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E30057-381D-B962-83D6-C23FACE68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496" y="1157330"/>
            <a:ext cx="5151783" cy="309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329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05;p32">
            <a:extLst>
              <a:ext uri="{FF2B5EF4-FFF2-40B4-BE49-F238E27FC236}">
                <a16:creationId xmlns:a16="http://schemas.microsoft.com/office/drawing/2014/main" id="{D8164F2B-5F5D-FB80-B75E-D20DE12262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Sharpe ratio </a:t>
            </a:r>
            <a:r>
              <a:rPr lang="en-US" dirty="0"/>
              <a:t>of models</a:t>
            </a:r>
            <a:endParaRPr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A9C83CC-DA7E-910A-A790-FDDFEFD7935C}"/>
              </a:ext>
            </a:extLst>
          </p:cNvPr>
          <p:cNvSpPr txBox="1"/>
          <p:nvPr/>
        </p:nvSpPr>
        <p:spPr>
          <a:xfrm>
            <a:off x="3978347" y="131857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6"/>
                </a:solidFill>
              </a:rPr>
              <a:t>lightGBM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AFE8280-2BDB-E5A7-9E9C-3E414C87685B}"/>
              </a:ext>
            </a:extLst>
          </p:cNvPr>
          <p:cNvSpPr txBox="1"/>
          <p:nvPr/>
        </p:nvSpPr>
        <p:spPr>
          <a:xfrm>
            <a:off x="6816875" y="132114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6"/>
                </a:solidFill>
              </a:rPr>
              <a:t>XGBoost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3B742E0-E832-4CDC-2950-7D183642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703" y="1743150"/>
            <a:ext cx="1992795" cy="119567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B7B9E24-0791-C79C-0B39-F5CD96F26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28" y="2571750"/>
            <a:ext cx="1863364" cy="111801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D9D8F07-2971-3190-423D-9A617197C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3160" y="1664504"/>
            <a:ext cx="2079439" cy="124766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66DBB997-09F6-B286-A9CC-86D1EB4ED390}"/>
              </a:ext>
            </a:extLst>
          </p:cNvPr>
          <p:cNvSpPr txBox="1"/>
          <p:nvPr/>
        </p:nvSpPr>
        <p:spPr>
          <a:xfrm>
            <a:off x="1140617" y="2203044"/>
            <a:ext cx="16813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LASSO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2FBEA62-A3C7-F021-F739-2B58B71E83E5}"/>
              </a:ext>
            </a:extLst>
          </p:cNvPr>
          <p:cNvSpPr txBox="1"/>
          <p:nvPr/>
        </p:nvSpPr>
        <p:spPr>
          <a:xfrm>
            <a:off x="5327374" y="602373"/>
            <a:ext cx="3990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6699FF"/>
                </a:solidFill>
              </a:rPr>
              <a:t>All of the portfolios’ return is negative in this period.</a:t>
            </a:r>
          </a:p>
          <a:p>
            <a:r>
              <a:rPr lang="en-US" altLang="zh-CN" sz="1200" dirty="0">
                <a:solidFill>
                  <a:srgbClr val="6699FF"/>
                </a:solidFill>
              </a:rPr>
              <a:t>We measure the Sharpe ratio of exceed return.</a:t>
            </a:r>
            <a:endParaRPr lang="zh-CN" altLang="en-US" sz="1200" dirty="0">
              <a:solidFill>
                <a:srgbClr val="6699FF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4919A0D-1590-9588-777D-ACD7FE6AAB29}"/>
              </a:ext>
            </a:extLst>
          </p:cNvPr>
          <p:cNvSpPr txBox="1"/>
          <p:nvPr/>
        </p:nvSpPr>
        <p:spPr>
          <a:xfrm>
            <a:off x="6977771" y="3193368"/>
            <a:ext cx="24597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CNN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A0B4DE5-C56F-DFED-C7DD-585F90D04230}"/>
              </a:ext>
            </a:extLst>
          </p:cNvPr>
          <p:cNvSpPr txBox="1"/>
          <p:nvPr/>
        </p:nvSpPr>
        <p:spPr>
          <a:xfrm>
            <a:off x="4172546" y="3084631"/>
            <a:ext cx="9045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NN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C66992F-D500-6738-AD41-ED42E3A05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3161" y="3501145"/>
            <a:ext cx="2283367" cy="137002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AE9F247-2C27-7C09-DF0A-DBDFCE85E1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7703" y="3527391"/>
            <a:ext cx="2122644" cy="127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774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05;p32">
            <a:extLst>
              <a:ext uri="{FF2B5EF4-FFF2-40B4-BE49-F238E27FC236}">
                <a16:creationId xmlns:a16="http://schemas.microsoft.com/office/drawing/2014/main" id="{D8164F2B-5F5D-FB80-B75E-D20DE12262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r>
              <a:rPr lang="zh-CN" altLang="en-US" dirty="0"/>
              <a:t>：</a:t>
            </a:r>
            <a:r>
              <a:rPr lang="en-US" altLang="zh-CN" dirty="0"/>
              <a:t>Tree </a:t>
            </a:r>
            <a:r>
              <a:rPr lang="en-US" altLang="zh-CN" dirty="0" err="1"/>
              <a:t>v.s</a:t>
            </a:r>
            <a:r>
              <a:rPr lang="en-US" altLang="zh-CN" dirty="0"/>
              <a:t>. Linear</a:t>
            </a:r>
            <a:endParaRPr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A9C83CC-DA7E-910A-A790-FDDFEFD7935C}"/>
              </a:ext>
            </a:extLst>
          </p:cNvPr>
          <p:cNvSpPr txBox="1"/>
          <p:nvPr/>
        </p:nvSpPr>
        <p:spPr>
          <a:xfrm>
            <a:off x="758375" y="103705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6"/>
                </a:solidFill>
              </a:rPr>
              <a:t>lightGBM</a:t>
            </a:r>
            <a:r>
              <a:rPr lang="en-US" altLang="zh-CN" dirty="0">
                <a:solidFill>
                  <a:schemeClr val="accent6"/>
                </a:solidFill>
              </a:rPr>
              <a:t>: 2.34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AFE8280-2BDB-E5A7-9E9C-3E414C87685B}"/>
              </a:ext>
            </a:extLst>
          </p:cNvPr>
          <p:cNvSpPr txBox="1"/>
          <p:nvPr/>
        </p:nvSpPr>
        <p:spPr>
          <a:xfrm>
            <a:off x="4173508" y="105575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6"/>
                </a:solidFill>
              </a:rPr>
              <a:t>XGBoost</a:t>
            </a:r>
            <a:r>
              <a:rPr lang="en-US" altLang="zh-CN" dirty="0">
                <a:solidFill>
                  <a:schemeClr val="accent6"/>
                </a:solidFill>
              </a:rPr>
              <a:t>:3.07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3B742E0-E832-4CDC-2950-7D183642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141" y="1608521"/>
            <a:ext cx="2881932" cy="17291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B7B9E24-0791-C79C-0B39-F5CD96F26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42" y="1569677"/>
            <a:ext cx="2833662" cy="170019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D9D8F07-2971-3190-423D-9A617197C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3310" y="1637484"/>
            <a:ext cx="2833661" cy="170019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66DBB997-09F6-B286-A9CC-86D1EB4ED390}"/>
              </a:ext>
            </a:extLst>
          </p:cNvPr>
          <p:cNvSpPr txBox="1"/>
          <p:nvPr/>
        </p:nvSpPr>
        <p:spPr>
          <a:xfrm>
            <a:off x="7235014" y="1108827"/>
            <a:ext cx="16813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LASSO:2.39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F2073E0-EFAD-7766-45B5-A87DE9F7980E}"/>
              </a:ext>
            </a:extLst>
          </p:cNvPr>
          <p:cNvSpPr txBox="1"/>
          <p:nvPr/>
        </p:nvSpPr>
        <p:spPr>
          <a:xfrm>
            <a:off x="1516958" y="3817999"/>
            <a:ext cx="6747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dk1"/>
                </a:solidFill>
                <a:latin typeface="Phudu"/>
              </a:rPr>
              <a:t>The worst  tree </a:t>
            </a:r>
            <a:r>
              <a:rPr lang="en-US" altLang="zh-CN" sz="2000" b="1" dirty="0">
                <a:solidFill>
                  <a:schemeClr val="dk1"/>
                </a:solidFill>
                <a:latin typeface="Phudu"/>
                <a:sym typeface="Phudu"/>
              </a:rPr>
              <a:t>model</a:t>
            </a:r>
            <a:r>
              <a:rPr lang="en-US" altLang="zh-CN" sz="2000" b="1" dirty="0">
                <a:solidFill>
                  <a:schemeClr val="dk1"/>
                </a:solidFill>
                <a:latin typeface="Phudu"/>
              </a:rPr>
              <a:t> is about same as best linear model</a:t>
            </a:r>
            <a:endParaRPr lang="zh-CN" altLang="en-US" sz="2000" b="1" dirty="0">
              <a:solidFill>
                <a:schemeClr val="dk1"/>
              </a:solidFill>
              <a:latin typeface="Phudu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DB2D003-6380-9927-542D-5A780DFD733F}"/>
              </a:ext>
            </a:extLst>
          </p:cNvPr>
          <p:cNvSpPr txBox="1"/>
          <p:nvPr/>
        </p:nvSpPr>
        <p:spPr>
          <a:xfrm>
            <a:off x="1308684" y="4236810"/>
            <a:ext cx="69755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C000"/>
                </a:solidFill>
                <a:latin typeface="Phudu"/>
              </a:rPr>
              <a:t>The tree </a:t>
            </a:r>
            <a:r>
              <a:rPr lang="en-US" altLang="zh-CN" sz="2400" b="1" dirty="0">
                <a:solidFill>
                  <a:srgbClr val="FFC000"/>
                </a:solidFill>
                <a:latin typeface="Phudu"/>
                <a:sym typeface="Phudu"/>
              </a:rPr>
              <a:t>model</a:t>
            </a:r>
            <a:r>
              <a:rPr lang="en-US" altLang="zh-CN" sz="2400" b="1" dirty="0">
                <a:solidFill>
                  <a:srgbClr val="FFC000"/>
                </a:solidFill>
                <a:latin typeface="Phudu"/>
              </a:rPr>
              <a:t> is better than linear model in practice</a:t>
            </a:r>
            <a:endParaRPr lang="zh-CN" altLang="en-US" sz="2400" b="1" dirty="0">
              <a:solidFill>
                <a:srgbClr val="FFC000"/>
              </a:solidFill>
              <a:latin typeface="Phudu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E30E17-A083-D277-6761-9A151F0066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562" y="2905787"/>
            <a:ext cx="3625699" cy="84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203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05;p32">
            <a:extLst>
              <a:ext uri="{FF2B5EF4-FFF2-40B4-BE49-F238E27FC236}">
                <a16:creationId xmlns:a16="http://schemas.microsoft.com/office/drawing/2014/main" id="{D8164F2B-5F5D-FB80-B75E-D20DE12262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r>
              <a:rPr lang="zh-CN" altLang="en-US" dirty="0"/>
              <a:t>：</a:t>
            </a:r>
            <a:r>
              <a:rPr lang="en-US" altLang="zh-CN" dirty="0"/>
              <a:t>Deep learning </a:t>
            </a:r>
            <a:r>
              <a:rPr lang="en-US" altLang="zh-CN" dirty="0" err="1"/>
              <a:t>v.s</a:t>
            </a:r>
            <a:r>
              <a:rPr lang="en-US" altLang="zh-CN" dirty="0"/>
              <a:t>. Linear</a:t>
            </a:r>
            <a:endParaRPr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A9C83CC-DA7E-910A-A790-FDDFEFD7935C}"/>
              </a:ext>
            </a:extLst>
          </p:cNvPr>
          <p:cNvSpPr txBox="1"/>
          <p:nvPr/>
        </p:nvSpPr>
        <p:spPr>
          <a:xfrm>
            <a:off x="3981209" y="110418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CNN:0.94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AFE8280-2BDB-E5A7-9E9C-3E414C87685B}"/>
              </a:ext>
            </a:extLst>
          </p:cNvPr>
          <p:cNvSpPr txBox="1"/>
          <p:nvPr/>
        </p:nvSpPr>
        <p:spPr>
          <a:xfrm>
            <a:off x="7112994" y="104955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LASSO:2.39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D9D8F07-2971-3190-423D-9A617197C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376" y="1600867"/>
            <a:ext cx="2833661" cy="170019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66DBB997-09F6-B286-A9CC-86D1EB4ED390}"/>
              </a:ext>
            </a:extLst>
          </p:cNvPr>
          <p:cNvSpPr txBox="1"/>
          <p:nvPr/>
        </p:nvSpPr>
        <p:spPr>
          <a:xfrm>
            <a:off x="1106558" y="1057199"/>
            <a:ext cx="16813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NN: 1.82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F2073E0-EFAD-7766-45B5-A87DE9F7980E}"/>
              </a:ext>
            </a:extLst>
          </p:cNvPr>
          <p:cNvSpPr txBox="1"/>
          <p:nvPr/>
        </p:nvSpPr>
        <p:spPr>
          <a:xfrm>
            <a:off x="1516958" y="3817999"/>
            <a:ext cx="6747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dk1"/>
                </a:solidFill>
                <a:latin typeface="Phudu"/>
              </a:rPr>
              <a:t>The deep learning </a:t>
            </a:r>
            <a:r>
              <a:rPr lang="en-US" altLang="zh-CN" sz="2000" b="1" dirty="0">
                <a:solidFill>
                  <a:schemeClr val="dk1"/>
                </a:solidFill>
                <a:latin typeface="Phudu"/>
                <a:sym typeface="Phudu"/>
              </a:rPr>
              <a:t>model</a:t>
            </a:r>
            <a:r>
              <a:rPr lang="en-US" altLang="zh-CN" sz="2000" b="1" dirty="0">
                <a:solidFill>
                  <a:schemeClr val="dk1"/>
                </a:solidFill>
                <a:latin typeface="Phudu"/>
              </a:rPr>
              <a:t> is not better than best linear model</a:t>
            </a:r>
            <a:endParaRPr lang="zh-CN" altLang="en-US" sz="2000" b="1" dirty="0">
              <a:solidFill>
                <a:schemeClr val="dk1"/>
              </a:solidFill>
              <a:latin typeface="Phudu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DB2D003-6380-9927-542D-5A780DFD733F}"/>
              </a:ext>
            </a:extLst>
          </p:cNvPr>
          <p:cNvSpPr txBox="1"/>
          <p:nvPr/>
        </p:nvSpPr>
        <p:spPr>
          <a:xfrm>
            <a:off x="2009782" y="4210092"/>
            <a:ext cx="35680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C000"/>
                </a:solidFill>
                <a:latin typeface="Phudu"/>
              </a:rPr>
              <a:t>Overfitting for NN</a:t>
            </a:r>
          </a:p>
          <a:p>
            <a:r>
              <a:rPr lang="en-US" altLang="zh-CN" sz="2400" b="1" dirty="0">
                <a:solidFill>
                  <a:srgbClr val="FFC000"/>
                </a:solidFill>
                <a:latin typeface="Phudu"/>
              </a:rPr>
              <a:t>Underfitting for CNN</a:t>
            </a:r>
            <a:endParaRPr lang="zh-CN" altLang="en-US" sz="2400" b="1" dirty="0">
              <a:solidFill>
                <a:srgbClr val="FFC000"/>
              </a:solidFill>
              <a:latin typeface="Phudu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5435730-B583-4536-3C5B-7D75FE703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63" y="1565727"/>
            <a:ext cx="2892227" cy="17353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11AC095-F2B7-2431-483E-743D12BFA4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2091" y="1590425"/>
            <a:ext cx="2911447" cy="174686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9E4AB74-C01B-809B-92EE-E0B0D2EC6C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225" y="2872409"/>
            <a:ext cx="3365760" cy="83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678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05;p32">
            <a:extLst>
              <a:ext uri="{FF2B5EF4-FFF2-40B4-BE49-F238E27FC236}">
                <a16:creationId xmlns:a16="http://schemas.microsoft.com/office/drawing/2014/main" id="{D8164F2B-5F5D-FB80-B75E-D20DE12262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0000" y="4143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Machine Learning model in different strategies</a:t>
            </a:r>
            <a:endParaRPr sz="1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7EF2DF-4B09-21B9-111A-0FBCE262F672}"/>
              </a:ext>
            </a:extLst>
          </p:cNvPr>
          <p:cNvSpPr txBox="1"/>
          <p:nvPr/>
        </p:nvSpPr>
        <p:spPr>
          <a:xfrm>
            <a:off x="4990178" y="1173314"/>
            <a:ext cx="33467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based on rank: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ACDC582-05AE-F457-6135-0CA1C46ABB27}"/>
              </a:ext>
            </a:extLst>
          </p:cNvPr>
          <p:cNvSpPr txBox="1"/>
          <p:nvPr/>
        </p:nvSpPr>
        <p:spPr>
          <a:xfrm>
            <a:off x="2061067" y="1200066"/>
            <a:ext cx="33467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based on value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F3FE702-6BD2-345B-9F5C-93A3ACB61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478" y="1234488"/>
            <a:ext cx="2785225" cy="22881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B0CB764-2B26-2DF7-1FC7-EF247A843AEE}"/>
              </a:ext>
            </a:extLst>
          </p:cNvPr>
          <p:cNvSpPr txBox="1"/>
          <p:nvPr/>
        </p:nvSpPr>
        <p:spPr>
          <a:xfrm>
            <a:off x="1063474" y="4618339"/>
            <a:ext cx="7528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The variation of ML model reduced and converges towards the Linear regression model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4D25B8C-3217-5E6A-636A-471C4E3AEB80}"/>
              </a:ext>
            </a:extLst>
          </p:cNvPr>
          <p:cNvSpPr txBox="1"/>
          <p:nvPr/>
        </p:nvSpPr>
        <p:spPr>
          <a:xfrm>
            <a:off x="587647" y="4290397"/>
            <a:ext cx="85563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ML model perform worse in “on rank” strategy, Linear regression model remain unchanged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0D1842-D17D-120A-7B13-20BD3FA5A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063" y="1697328"/>
            <a:ext cx="4088049" cy="245283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21C905A-3CD3-0718-76CD-5B53DE62A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382" y="1694322"/>
            <a:ext cx="4088049" cy="2452830"/>
          </a:xfrm>
          <a:prstGeom prst="rect">
            <a:avLst/>
          </a:prstGeom>
        </p:spPr>
      </p:pic>
      <p:sp>
        <p:nvSpPr>
          <p:cNvPr id="2" name="箭头: 右 1">
            <a:extLst>
              <a:ext uri="{FF2B5EF4-FFF2-40B4-BE49-F238E27FC236}">
                <a16:creationId xmlns:a16="http://schemas.microsoft.com/office/drawing/2014/main" id="{35BCD6A6-39B8-140A-32EE-92B02E622410}"/>
              </a:ext>
            </a:extLst>
          </p:cNvPr>
          <p:cNvSpPr/>
          <p:nvPr/>
        </p:nvSpPr>
        <p:spPr>
          <a:xfrm>
            <a:off x="3485570" y="1327897"/>
            <a:ext cx="1488966" cy="52290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9AD3D65-A6E3-B215-86BC-5DFDD4C4D4F4}"/>
              </a:ext>
            </a:extLst>
          </p:cNvPr>
          <p:cNvSpPr txBox="1"/>
          <p:nvPr/>
        </p:nvSpPr>
        <p:spPr>
          <a:xfrm>
            <a:off x="3650298" y="1072180"/>
            <a:ext cx="2833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FFC000"/>
                </a:solidFill>
              </a:rPr>
              <a:t>require less info</a:t>
            </a:r>
            <a:endParaRPr lang="zh-CN" altLang="en-US" sz="1050" dirty="0">
              <a:solidFill>
                <a:srgbClr val="FFC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784A09-B2CB-2BBE-472F-2E441EFDD72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72"/>
          <a:stretch/>
        </p:blipFill>
        <p:spPr>
          <a:xfrm>
            <a:off x="54297" y="928310"/>
            <a:ext cx="2039000" cy="674112"/>
          </a:xfrm>
          <a:prstGeom prst="rect">
            <a:avLst/>
          </a:prstGeom>
        </p:spPr>
      </p:pic>
      <p:sp>
        <p:nvSpPr>
          <p:cNvPr id="7" name="Google Shape;205;p32">
            <a:extLst>
              <a:ext uri="{FF2B5EF4-FFF2-40B4-BE49-F238E27FC236}">
                <a16:creationId xmlns:a16="http://schemas.microsoft.com/office/drawing/2014/main" id="{F012CA85-013D-93C0-E646-3EB582C4E9BA}"/>
              </a:ext>
            </a:extLst>
          </p:cNvPr>
          <p:cNvSpPr txBox="1">
            <a:spLocks/>
          </p:cNvSpPr>
          <p:nvPr/>
        </p:nvSpPr>
        <p:spPr>
          <a:xfrm>
            <a:off x="153470" y="1869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hudu"/>
              <a:buNone/>
              <a:defRPr sz="3000" b="1" i="0" u="none" strike="noStrike" cap="none">
                <a:solidFill>
                  <a:schemeClr val="dk1"/>
                </a:solidFill>
                <a:latin typeface="Phudu"/>
                <a:ea typeface="Phudu"/>
                <a:cs typeface="Phudu"/>
                <a:sym typeface="Phud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CN" sz="2800" dirty="0"/>
              <a:t>Deeper: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77212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151809" y="3090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Stock Selection</a:t>
            </a:r>
            <a:br>
              <a:rPr lang="en" b="1" dirty="0"/>
            </a:br>
            <a:endParaRPr b="1" dirty="0"/>
          </a:p>
        </p:txBody>
      </p:sp>
      <p:sp>
        <p:nvSpPr>
          <p:cNvPr id="152" name="Google Shape;152;p27"/>
          <p:cNvSpPr txBox="1">
            <a:spLocks noGrp="1"/>
          </p:cNvSpPr>
          <p:nvPr>
            <p:ph type="body" idx="1"/>
          </p:nvPr>
        </p:nvSpPr>
        <p:spPr>
          <a:xfrm>
            <a:off x="446005" y="855547"/>
            <a:ext cx="8511563" cy="11849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2000" b="0" i="0" dirty="0">
                <a:solidFill>
                  <a:schemeClr val="accent6"/>
                </a:solidFill>
                <a:effectLst/>
                <a:latin typeface="-apple-system"/>
              </a:rPr>
              <a:t>We have chosen </a:t>
            </a:r>
            <a:r>
              <a:rPr lang="en" altLang="zh-CN" sz="2400" i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-apple-system"/>
              </a:rPr>
              <a:t>ten stocks from the automotive industry</a:t>
            </a:r>
            <a:r>
              <a:rPr lang="en" altLang="zh-CN" sz="2000" b="0" i="0" dirty="0">
                <a:solidFill>
                  <a:schemeClr val="accent6"/>
                </a:solidFill>
                <a:effectLst/>
                <a:latin typeface="-apple-system"/>
              </a:rPr>
              <a:t>, as this may potentially yield better factor performance, offer comparability, and eliminate the need for industry neutralization.</a:t>
            </a:r>
            <a:endParaRPr sz="2000" dirty="0">
              <a:solidFill>
                <a:schemeClr val="accent6"/>
              </a:solidFill>
            </a:endParaRPr>
          </a:p>
        </p:txBody>
      </p:sp>
      <p:graphicFrame>
        <p:nvGraphicFramePr>
          <p:cNvPr id="153" name="Google Shape;153;p27"/>
          <p:cNvGraphicFramePr/>
          <p:nvPr/>
        </p:nvGraphicFramePr>
        <p:xfrm>
          <a:off x="446005" y="2292479"/>
          <a:ext cx="8251985" cy="1880065"/>
        </p:xfrm>
        <a:graphic>
          <a:graphicData uri="http://schemas.openxmlformats.org/drawingml/2006/table">
            <a:tbl>
              <a:tblPr>
                <a:noFill/>
                <a:tableStyleId>{7F35E9A0-F5DE-423E-92C6-9674A728A259}</a:tableStyleId>
              </a:tblPr>
              <a:tblGrid>
                <a:gridCol w="123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71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1650">
                  <a:extLst>
                    <a:ext uri="{9D8B030D-6E8A-4147-A177-3AD203B41FA5}">
                      <a16:colId xmlns:a16="http://schemas.microsoft.com/office/drawing/2014/main" val="1925041968"/>
                    </a:ext>
                  </a:extLst>
                </a:gridCol>
                <a:gridCol w="1500326">
                  <a:extLst>
                    <a:ext uri="{9D8B030D-6E8A-4147-A177-3AD203B41FA5}">
                      <a16:colId xmlns:a16="http://schemas.microsoft.com/office/drawing/2014/main" val="1019099262"/>
                    </a:ext>
                  </a:extLst>
                </a:gridCol>
                <a:gridCol w="1447061">
                  <a:extLst>
                    <a:ext uri="{9D8B030D-6E8A-4147-A177-3AD203B41FA5}">
                      <a16:colId xmlns:a16="http://schemas.microsoft.com/office/drawing/2014/main" val="517397565"/>
                    </a:ext>
                  </a:extLst>
                </a:gridCol>
                <a:gridCol w="1373912">
                  <a:extLst>
                    <a:ext uri="{9D8B030D-6E8A-4147-A177-3AD203B41FA5}">
                      <a16:colId xmlns:a16="http://schemas.microsoft.com/office/drawing/2014/main" val="2845783647"/>
                    </a:ext>
                  </a:extLst>
                </a:gridCol>
              </a:tblGrid>
              <a:tr h="4488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sng" dirty="0">
                          <a:solidFill>
                            <a:schemeClr val="dk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Stock Code</a:t>
                      </a:r>
                      <a:endParaRPr sz="1400" b="1" u="sng" dirty="0">
                        <a:solidFill>
                          <a:schemeClr val="dk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43AD">
                        <a:alpha val="246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6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002594.SZ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43AD">
                        <a:alpha val="246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6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601633.SH</a:t>
                      </a: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43AD">
                        <a:alpha val="246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400" b="0" i="0" u="none" strike="noStrike" cap="none" dirty="0">
                          <a:solidFill>
                            <a:schemeClr val="accent6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600104.SH</a:t>
                      </a: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43AD">
                        <a:alpha val="246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 i="0" u="none" strike="noStrike" cap="none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000625.SZ</a:t>
                      </a: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43AD">
                        <a:alpha val="246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altLang="zh-CN" sz="1400" dirty="0">
                          <a:solidFill>
                            <a:schemeClr val="dk1"/>
                          </a:solidFill>
                          <a:latin typeface="+mn-lt"/>
                          <a:ea typeface="Chakra Petch"/>
                          <a:cs typeface="Chakra Petch"/>
                          <a:sym typeface="Chakra Petch"/>
                        </a:rPr>
                        <a:t>601238.SH</a:t>
                      </a:r>
                      <a:endParaRPr sz="1400" dirty="0">
                        <a:solidFill>
                          <a:schemeClr val="dk1"/>
                        </a:solidFill>
                        <a:latin typeface="+mn-lt"/>
                        <a:ea typeface="Chakra Petch"/>
                        <a:cs typeface="Chakra Petch"/>
                        <a:sym typeface="Chakra Petch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43AD">
                        <a:alpha val="246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3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sng" dirty="0">
                          <a:solidFill>
                            <a:schemeClr val="dk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Stock Name</a:t>
                      </a:r>
                      <a:endParaRPr sz="1400" b="1" u="sng" dirty="0">
                        <a:solidFill>
                          <a:schemeClr val="dk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43AD">
                        <a:alpha val="246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zh-CN" altLang="en-US" sz="1400" dirty="0">
                          <a:solidFill>
                            <a:schemeClr val="dk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比亚迪</a:t>
                      </a:r>
                      <a:endParaRPr sz="1400" dirty="0">
                        <a:solidFill>
                          <a:schemeClr val="dk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43AD">
                        <a:alpha val="246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zh-CN" altLang="en-US" sz="1400" dirty="0">
                          <a:solidFill>
                            <a:schemeClr val="dk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长城汽车</a:t>
                      </a:r>
                      <a:endParaRPr sz="1400" dirty="0">
                        <a:solidFill>
                          <a:schemeClr val="dk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43AD">
                        <a:alpha val="246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zh-CN" altLang="en-US" sz="1400" dirty="0">
                          <a:solidFill>
                            <a:schemeClr val="dk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上汽集团</a:t>
                      </a:r>
                      <a:endParaRPr sz="1400" dirty="0">
                        <a:solidFill>
                          <a:schemeClr val="dk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43AD">
                        <a:alpha val="246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zh-CN" altLang="en-US" sz="1400" dirty="0">
                          <a:solidFill>
                            <a:schemeClr val="accent6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长安汽车</a:t>
                      </a:r>
                      <a:endParaRPr sz="1400" dirty="0">
                        <a:solidFill>
                          <a:schemeClr val="accent6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43AD">
                        <a:alpha val="246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zh-CN" altLang="en-US" sz="1400" dirty="0">
                          <a:solidFill>
                            <a:schemeClr val="dk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广汽集团</a:t>
                      </a:r>
                      <a:endParaRPr sz="1400" dirty="0">
                        <a:solidFill>
                          <a:schemeClr val="dk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43AD">
                        <a:alpha val="246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75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1400" b="1" u="sng" dirty="0">
                          <a:solidFill>
                            <a:schemeClr val="dk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Stock Code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43AD">
                        <a:alpha val="246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dirty="0">
                          <a:solidFill>
                            <a:schemeClr val="dk1"/>
                          </a:solidFill>
                          <a:latin typeface="+mn-lt"/>
                          <a:ea typeface="Chakra Petch"/>
                          <a:cs typeface="Chakra Petch"/>
                          <a:sym typeface="Chakra Petch"/>
                        </a:rPr>
                        <a:t>000338.SZ</a:t>
                      </a:r>
                      <a:endParaRPr sz="1400" dirty="0">
                        <a:solidFill>
                          <a:schemeClr val="dk1"/>
                        </a:solidFill>
                        <a:latin typeface="+mn-lt"/>
                        <a:ea typeface="Chakra Petch"/>
                        <a:cs typeface="Chakra Petch"/>
                        <a:sym typeface="Chakra Petch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43AD">
                        <a:alpha val="246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dirty="0">
                          <a:solidFill>
                            <a:schemeClr val="dk1"/>
                          </a:solidFill>
                          <a:latin typeface="+mn-lt"/>
                          <a:ea typeface="Chakra Petch"/>
                          <a:cs typeface="Chakra Petch"/>
                          <a:sym typeface="Chakra Petch"/>
                        </a:rPr>
                        <a:t>600660.SH</a:t>
                      </a:r>
                      <a:endParaRPr sz="1400" dirty="0">
                        <a:solidFill>
                          <a:schemeClr val="dk1"/>
                        </a:solidFill>
                        <a:latin typeface="+mn-lt"/>
                        <a:ea typeface="Chakra Petch"/>
                        <a:cs typeface="Chakra Petch"/>
                        <a:sym typeface="Chakra Petch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43AD">
                        <a:alpha val="246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dirty="0">
                          <a:solidFill>
                            <a:schemeClr val="dk1"/>
                          </a:solidFill>
                          <a:latin typeface="+mn-lt"/>
                          <a:ea typeface="Chakra Petch"/>
                          <a:cs typeface="Chakra Petch"/>
                          <a:sym typeface="Chakra Petch"/>
                        </a:rPr>
                        <a:t>600418.SH</a:t>
                      </a:r>
                      <a:endParaRPr sz="1400" dirty="0">
                        <a:solidFill>
                          <a:schemeClr val="dk1"/>
                        </a:solidFill>
                        <a:latin typeface="+mn-lt"/>
                        <a:ea typeface="Chakra Petch"/>
                        <a:cs typeface="Chakra Petch"/>
                        <a:sym typeface="Chakra Petch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43AD">
                        <a:alpha val="246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dirty="0">
                          <a:solidFill>
                            <a:schemeClr val="dk1"/>
                          </a:solidFill>
                          <a:latin typeface="+mn-lt"/>
                          <a:ea typeface="Chakra Petch"/>
                          <a:cs typeface="Chakra Petch"/>
                          <a:sym typeface="Chakra Petch"/>
                        </a:rPr>
                        <a:t>601689.SH</a:t>
                      </a:r>
                      <a:endParaRPr sz="1400" dirty="0">
                        <a:solidFill>
                          <a:schemeClr val="dk1"/>
                        </a:solidFill>
                        <a:latin typeface="+mn-lt"/>
                        <a:ea typeface="Chakra Petch"/>
                        <a:cs typeface="Chakra Petch"/>
                        <a:sym typeface="Chakra Petch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43AD">
                        <a:alpha val="246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dirty="0">
                          <a:solidFill>
                            <a:schemeClr val="dk1"/>
                          </a:solidFill>
                          <a:latin typeface="+mn-lt"/>
                          <a:ea typeface="Chakra Petch"/>
                          <a:cs typeface="Chakra Petch"/>
                          <a:sym typeface="Chakra Petch"/>
                        </a:rPr>
                        <a:t>000951.SZ</a:t>
                      </a:r>
                      <a:endParaRPr sz="1400" dirty="0">
                        <a:solidFill>
                          <a:schemeClr val="dk1"/>
                        </a:solidFill>
                        <a:latin typeface="+mn-lt"/>
                        <a:ea typeface="Chakra Petch"/>
                        <a:cs typeface="Chakra Petch"/>
                        <a:sym typeface="Chakra Petch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43AD">
                        <a:alpha val="246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31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CN" sz="1400" b="1" u="sng" dirty="0">
                          <a:solidFill>
                            <a:schemeClr val="dk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Stock Name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43AD">
                        <a:alpha val="246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zh-CN" altLang="en-US" sz="1400" dirty="0">
                          <a:solidFill>
                            <a:schemeClr val="dk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潍柴动力</a:t>
                      </a:r>
                      <a:endParaRPr sz="1400" dirty="0">
                        <a:solidFill>
                          <a:schemeClr val="dk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43AD">
                        <a:alpha val="246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zh-CN" altLang="en-US" sz="1400" dirty="0">
                          <a:solidFill>
                            <a:schemeClr val="dk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福耀玻璃</a:t>
                      </a:r>
                      <a:endParaRPr sz="1400" dirty="0">
                        <a:solidFill>
                          <a:schemeClr val="dk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43AD">
                        <a:alpha val="246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zh-CN" altLang="en-US" sz="1400" dirty="0">
                          <a:solidFill>
                            <a:schemeClr val="dk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江淮汽车</a:t>
                      </a:r>
                      <a:endParaRPr sz="1400" dirty="0">
                        <a:solidFill>
                          <a:schemeClr val="dk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43AD">
                        <a:alpha val="246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zh-CN" altLang="en-US" sz="1400" dirty="0">
                          <a:solidFill>
                            <a:schemeClr val="dk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拓普集团</a:t>
                      </a:r>
                      <a:endParaRPr sz="1400" dirty="0">
                        <a:solidFill>
                          <a:schemeClr val="dk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43AD">
                        <a:alpha val="246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zh-CN" altLang="en-US" sz="1400" dirty="0">
                          <a:solidFill>
                            <a:schemeClr val="dk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中国重汽</a:t>
                      </a:r>
                      <a:endParaRPr sz="1400" dirty="0">
                        <a:solidFill>
                          <a:schemeClr val="dk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43AD">
                        <a:alpha val="246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C7EF2DF-4B09-21B9-111A-0FBCE262F672}"/>
              </a:ext>
            </a:extLst>
          </p:cNvPr>
          <p:cNvSpPr txBox="1"/>
          <p:nvPr/>
        </p:nvSpPr>
        <p:spPr>
          <a:xfrm>
            <a:off x="4667064" y="1179901"/>
            <a:ext cx="33467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based on rank: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ACDC582-05AE-F457-6135-0CA1C46ABB27}"/>
              </a:ext>
            </a:extLst>
          </p:cNvPr>
          <p:cNvSpPr txBox="1"/>
          <p:nvPr/>
        </p:nvSpPr>
        <p:spPr>
          <a:xfrm>
            <a:off x="1474656" y="1137538"/>
            <a:ext cx="33467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based on value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F3FE702-6BD2-345B-9F5C-93A3ACB61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421" y="1227375"/>
            <a:ext cx="2785225" cy="22881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B0CB764-2B26-2DF7-1FC7-EF247A843AEE}"/>
              </a:ext>
            </a:extLst>
          </p:cNvPr>
          <p:cNvSpPr txBox="1"/>
          <p:nvPr/>
        </p:nvSpPr>
        <p:spPr>
          <a:xfrm>
            <a:off x="585822" y="4406099"/>
            <a:ext cx="8821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C000"/>
                </a:solidFill>
                <a:latin typeface="Arial Rounded MT Bold" panose="020F0704030504030204" pitchFamily="34" charset="0"/>
              </a:rPr>
              <a:t>The return predicted by ML model contains more the information than linear model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C30CCD-D785-FEAD-12E5-7D7BA5A2A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063" y="1702298"/>
            <a:ext cx="4088049" cy="24528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2D34AB7-D576-46DA-7C14-5E72991AB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382" y="1699292"/>
            <a:ext cx="4088049" cy="2452830"/>
          </a:xfrm>
          <a:prstGeom prst="rect">
            <a:avLst/>
          </a:prstGeom>
        </p:spPr>
      </p:pic>
      <p:sp>
        <p:nvSpPr>
          <p:cNvPr id="5" name="Google Shape;205;p32">
            <a:extLst>
              <a:ext uri="{FF2B5EF4-FFF2-40B4-BE49-F238E27FC236}">
                <a16:creationId xmlns:a16="http://schemas.microsoft.com/office/drawing/2014/main" id="{8F223DB4-340F-DFC2-D444-B7FC003B82FA}"/>
              </a:ext>
            </a:extLst>
          </p:cNvPr>
          <p:cNvSpPr txBox="1">
            <a:spLocks/>
          </p:cNvSpPr>
          <p:nvPr/>
        </p:nvSpPr>
        <p:spPr>
          <a:xfrm>
            <a:off x="1440000" y="41439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hudu"/>
              <a:buNone/>
              <a:defRPr sz="3000" b="1" i="0" u="none" strike="noStrike" cap="none">
                <a:solidFill>
                  <a:schemeClr val="dk1"/>
                </a:solidFill>
                <a:latin typeface="Phudu"/>
                <a:ea typeface="Phudu"/>
                <a:cs typeface="Phudu"/>
                <a:sym typeface="Phud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CN" sz="1800"/>
              <a:t>Machine Learning model in different strategies</a:t>
            </a:r>
            <a:endParaRPr lang="en-US" sz="1800" dirty="0"/>
          </a:p>
        </p:txBody>
      </p:sp>
      <p:sp>
        <p:nvSpPr>
          <p:cNvPr id="9" name="Google Shape;205;p32">
            <a:extLst>
              <a:ext uri="{FF2B5EF4-FFF2-40B4-BE49-F238E27FC236}">
                <a16:creationId xmlns:a16="http://schemas.microsoft.com/office/drawing/2014/main" id="{F58242E8-A382-B422-7E61-DE5FAA289A34}"/>
              </a:ext>
            </a:extLst>
          </p:cNvPr>
          <p:cNvSpPr txBox="1">
            <a:spLocks/>
          </p:cNvSpPr>
          <p:nvPr/>
        </p:nvSpPr>
        <p:spPr>
          <a:xfrm>
            <a:off x="153470" y="1869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hudu"/>
              <a:buNone/>
              <a:defRPr sz="3000" b="1" i="0" u="none" strike="noStrike" cap="none">
                <a:solidFill>
                  <a:schemeClr val="dk1"/>
                </a:solidFill>
                <a:latin typeface="Phudu"/>
                <a:ea typeface="Phudu"/>
                <a:cs typeface="Phudu"/>
                <a:sym typeface="Phud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CN" sz="2800" dirty="0"/>
              <a:t>Deeper: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373302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0"/>
          <p:cNvPicPr preferRelativeResize="0"/>
          <p:nvPr/>
        </p:nvPicPr>
        <p:blipFill rotWithShape="1">
          <a:blip r:embed="rId3">
            <a:alphaModFix amt="51000"/>
          </a:blip>
          <a:srcRect l="54065" t="20933" b="13814"/>
          <a:stretch/>
        </p:blipFill>
        <p:spPr>
          <a:xfrm>
            <a:off x="6647550" y="0"/>
            <a:ext cx="2496450" cy="21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0"/>
          <p:cNvPicPr preferRelativeResize="0"/>
          <p:nvPr/>
        </p:nvPicPr>
        <p:blipFill rotWithShape="1">
          <a:blip r:embed="rId3">
            <a:alphaModFix amt="51000"/>
          </a:blip>
          <a:srcRect t="20933" b="13814"/>
          <a:stretch/>
        </p:blipFill>
        <p:spPr>
          <a:xfrm>
            <a:off x="0" y="3174225"/>
            <a:ext cx="5156599" cy="20793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91;p45">
            <a:extLst>
              <a:ext uri="{FF2B5EF4-FFF2-40B4-BE49-F238E27FC236}">
                <a16:creationId xmlns:a16="http://schemas.microsoft.com/office/drawing/2014/main" id="{116271A2-2005-4BA7-31E3-90CC229CB8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7950" y="17973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6443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 txBox="1">
            <a:spLocks noGrp="1"/>
          </p:cNvSpPr>
          <p:nvPr>
            <p:ph type="title"/>
          </p:nvPr>
        </p:nvSpPr>
        <p:spPr>
          <a:xfrm>
            <a:off x="138937" y="12146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 Introduction</a:t>
            </a:r>
            <a:endParaRPr dirty="0"/>
          </a:p>
        </p:txBody>
      </p:sp>
      <p:sp>
        <p:nvSpPr>
          <p:cNvPr id="244" name="Google Shape;244;p34"/>
          <p:cNvSpPr txBox="1">
            <a:spLocks noGrp="1"/>
          </p:cNvSpPr>
          <p:nvPr>
            <p:ph type="subTitle" idx="1"/>
          </p:nvPr>
        </p:nvSpPr>
        <p:spPr>
          <a:xfrm>
            <a:off x="815582" y="1091720"/>
            <a:ext cx="1558242" cy="7674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WIND </a:t>
            </a:r>
            <a:endParaRPr lang="en-US" sz="1800" dirty="0">
              <a:solidFill>
                <a:schemeClr val="tx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CSMAR</a:t>
            </a:r>
          </a:p>
        </p:txBody>
      </p:sp>
      <p:sp>
        <p:nvSpPr>
          <p:cNvPr id="245" name="Google Shape;245;p34"/>
          <p:cNvSpPr txBox="1">
            <a:spLocks noGrp="1"/>
          </p:cNvSpPr>
          <p:nvPr>
            <p:ph type="subTitle" idx="2"/>
          </p:nvPr>
        </p:nvSpPr>
        <p:spPr>
          <a:xfrm>
            <a:off x="815582" y="3036538"/>
            <a:ext cx="7879637" cy="17625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The return data </a:t>
            </a:r>
            <a:r>
              <a:rPr lang="en-US" sz="1800" dirty="0">
                <a:solidFill>
                  <a:schemeClr val="tx1"/>
                </a:solidFill>
              </a:rPr>
              <a:t>is constructed manually through the close price data from WIND database.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The</a:t>
            </a:r>
            <a:r>
              <a:rPr lang="zh-CN" altLang="en-US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three momentum factors </a:t>
            </a:r>
            <a:r>
              <a:rPr lang="en-US" altLang="zh-CN" sz="1800" dirty="0">
                <a:solidFill>
                  <a:schemeClr val="tx1"/>
                </a:solidFill>
              </a:rPr>
              <a:t>are constructed manually from the close price data and the related return data.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The periodical/quarter factors </a:t>
            </a:r>
            <a:r>
              <a:rPr lang="en-US" sz="1800" dirty="0">
                <a:solidFill>
                  <a:schemeClr val="tx1"/>
                </a:solidFill>
              </a:rPr>
              <a:t>are constructed through data from the last period.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248" name="Google Shape;248;p34"/>
          <p:cNvSpPr txBox="1">
            <a:spLocks noGrp="1"/>
          </p:cNvSpPr>
          <p:nvPr>
            <p:ph type="subTitle" idx="7"/>
          </p:nvPr>
        </p:nvSpPr>
        <p:spPr>
          <a:xfrm>
            <a:off x="477953" y="837212"/>
            <a:ext cx="2233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400" dirty="0"/>
              <a:t>Data</a:t>
            </a:r>
            <a:r>
              <a:rPr lang="zh-CN" altLang="en-US" sz="2400" dirty="0"/>
              <a:t> </a:t>
            </a:r>
            <a:r>
              <a:rPr lang="en-US" altLang="zh-CN" sz="2400" dirty="0"/>
              <a:t>Source</a:t>
            </a:r>
            <a:endParaRPr sz="2400" dirty="0"/>
          </a:p>
        </p:txBody>
      </p:sp>
      <p:sp>
        <p:nvSpPr>
          <p:cNvPr id="249" name="Google Shape;249;p34"/>
          <p:cNvSpPr txBox="1">
            <a:spLocks noGrp="1"/>
          </p:cNvSpPr>
          <p:nvPr>
            <p:ph type="subTitle" idx="8"/>
          </p:nvPr>
        </p:nvSpPr>
        <p:spPr>
          <a:xfrm>
            <a:off x="477953" y="2751222"/>
            <a:ext cx="2836908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400" dirty="0"/>
              <a:t>Data Processing</a:t>
            </a:r>
            <a:endParaRPr sz="2400" dirty="0"/>
          </a:p>
        </p:txBody>
      </p:sp>
      <p:sp>
        <p:nvSpPr>
          <p:cNvPr id="10" name="Google Shape;248;p34">
            <a:extLst>
              <a:ext uri="{FF2B5EF4-FFF2-40B4-BE49-F238E27FC236}">
                <a16:creationId xmlns:a16="http://schemas.microsoft.com/office/drawing/2014/main" id="{3403DA1C-C5AF-C845-AAEE-09766ADC2587}"/>
              </a:ext>
            </a:extLst>
          </p:cNvPr>
          <p:cNvSpPr txBox="1">
            <a:spLocks/>
          </p:cNvSpPr>
          <p:nvPr/>
        </p:nvSpPr>
        <p:spPr>
          <a:xfrm>
            <a:off x="477953" y="1863443"/>
            <a:ext cx="22335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400" dirty="0"/>
              <a:t>Data</a:t>
            </a:r>
            <a:r>
              <a:rPr lang="en" altLang="zh-CN" sz="2400" dirty="0"/>
              <a:t> Range</a:t>
            </a:r>
            <a:endParaRPr lang="en" sz="2400" dirty="0"/>
          </a:p>
        </p:txBody>
      </p:sp>
      <p:sp>
        <p:nvSpPr>
          <p:cNvPr id="11" name="Google Shape;244;p34">
            <a:extLst>
              <a:ext uri="{FF2B5EF4-FFF2-40B4-BE49-F238E27FC236}">
                <a16:creationId xmlns:a16="http://schemas.microsoft.com/office/drawing/2014/main" id="{761E93CE-778D-2444-AAFC-DA3AEEBDAB1D}"/>
              </a:ext>
            </a:extLst>
          </p:cNvPr>
          <p:cNvSpPr txBox="1">
            <a:spLocks/>
          </p:cNvSpPr>
          <p:nvPr/>
        </p:nvSpPr>
        <p:spPr>
          <a:xfrm>
            <a:off x="815582" y="2159884"/>
            <a:ext cx="3863995" cy="46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akra Petch"/>
              <a:buNone/>
              <a:defRPr sz="1200" b="0" i="0" u="none" strike="noStrike" cap="none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akra Petch"/>
              <a:buNone/>
              <a:defRPr sz="1200" b="0" i="0" u="none" strike="noStrike" cap="none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akra Petch"/>
              <a:buNone/>
              <a:defRPr sz="1200" b="0" i="0" u="none" strike="noStrike" cap="none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akra Petch"/>
              <a:buNone/>
              <a:defRPr sz="1200" b="0" i="0" u="none" strike="noStrike" cap="none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akra Petch"/>
              <a:buNone/>
              <a:defRPr sz="1200" b="0" i="0" u="none" strike="noStrike" cap="none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akra Petch"/>
              <a:buNone/>
              <a:defRPr sz="1200" b="0" i="0" u="none" strike="noStrike" cap="none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akra Petch"/>
              <a:buNone/>
              <a:defRPr sz="1200" b="0" i="0" u="none" strike="noStrike" cap="none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akra Petch"/>
              <a:buNone/>
              <a:defRPr sz="1200" b="0" i="0" u="none" strike="noStrike" cap="none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akra Petch"/>
              <a:buNone/>
              <a:defRPr sz="1200" b="0" i="0" u="none" strike="noStrike" cap="none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zh-CN" sz="1800" dirty="0">
                <a:solidFill>
                  <a:schemeClr val="tx1"/>
                </a:solidFill>
              </a:rPr>
              <a:t>2016.1.1 to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2022.12.31</a:t>
            </a:r>
            <a:r>
              <a:rPr lang="en" altLang="zh-CN" sz="18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86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89;p38">
            <a:extLst>
              <a:ext uri="{FF2B5EF4-FFF2-40B4-BE49-F238E27FC236}">
                <a16:creationId xmlns:a16="http://schemas.microsoft.com/office/drawing/2014/main" id="{85B5E9EB-CFA1-F445-9FE3-4D3DCF6C79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488" y="4137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Factor introduction</a:t>
            </a:r>
            <a:endParaRPr sz="3200" dirty="0"/>
          </a:p>
        </p:txBody>
      </p:sp>
      <p:sp>
        <p:nvSpPr>
          <p:cNvPr id="17" name="Google Shape;248;p34">
            <a:extLst>
              <a:ext uri="{FF2B5EF4-FFF2-40B4-BE49-F238E27FC236}">
                <a16:creationId xmlns:a16="http://schemas.microsoft.com/office/drawing/2014/main" id="{18F284FA-1F1D-EE42-879B-AD6B7E1D5133}"/>
              </a:ext>
            </a:extLst>
          </p:cNvPr>
          <p:cNvSpPr txBox="1">
            <a:spLocks/>
          </p:cNvSpPr>
          <p:nvPr/>
        </p:nvSpPr>
        <p:spPr>
          <a:xfrm>
            <a:off x="1119854" y="2705223"/>
            <a:ext cx="3131031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6</a:t>
            </a:r>
            <a:r>
              <a:rPr lang="zh-CN" altLang="en-US" sz="2000" dirty="0"/>
              <a:t> </a:t>
            </a:r>
            <a:r>
              <a:rPr lang="en-US" altLang="zh-CN" sz="2000" dirty="0"/>
              <a:t>valuation</a:t>
            </a:r>
            <a:r>
              <a:rPr lang="zh-CN" altLang="en-US" sz="2000" dirty="0"/>
              <a:t> </a:t>
            </a:r>
            <a:r>
              <a:rPr lang="en-US" altLang="zh-CN" sz="2000" dirty="0"/>
              <a:t>factors</a:t>
            </a:r>
            <a:endParaRPr lang="en" sz="2000" dirty="0"/>
          </a:p>
        </p:txBody>
      </p:sp>
      <p:sp>
        <p:nvSpPr>
          <p:cNvPr id="18" name="Google Shape;248;p34">
            <a:extLst>
              <a:ext uri="{FF2B5EF4-FFF2-40B4-BE49-F238E27FC236}">
                <a16:creationId xmlns:a16="http://schemas.microsoft.com/office/drawing/2014/main" id="{0258A8BE-F31C-384C-9D99-23FACB29DB74}"/>
              </a:ext>
            </a:extLst>
          </p:cNvPr>
          <p:cNvSpPr txBox="1">
            <a:spLocks/>
          </p:cNvSpPr>
          <p:nvPr/>
        </p:nvSpPr>
        <p:spPr>
          <a:xfrm>
            <a:off x="1119854" y="3301606"/>
            <a:ext cx="3676156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3</a:t>
            </a:r>
            <a:r>
              <a:rPr lang="zh-CN" altLang="en-US" sz="2000" dirty="0"/>
              <a:t> </a:t>
            </a:r>
            <a:r>
              <a:rPr lang="en-US" altLang="zh-CN" sz="2000" dirty="0"/>
              <a:t>momentum</a:t>
            </a:r>
            <a:r>
              <a:rPr lang="zh-CN" altLang="en-US" sz="2000" dirty="0"/>
              <a:t> </a:t>
            </a:r>
            <a:r>
              <a:rPr lang="en-US" altLang="zh-CN" sz="2000" dirty="0"/>
              <a:t>factors</a:t>
            </a:r>
            <a:endParaRPr lang="en" sz="2000" dirty="0"/>
          </a:p>
        </p:txBody>
      </p:sp>
      <p:sp>
        <p:nvSpPr>
          <p:cNvPr id="19" name="Google Shape;248;p34">
            <a:extLst>
              <a:ext uri="{FF2B5EF4-FFF2-40B4-BE49-F238E27FC236}">
                <a16:creationId xmlns:a16="http://schemas.microsoft.com/office/drawing/2014/main" id="{F4F351BC-5B10-F74E-8269-74CC50AB84BA}"/>
              </a:ext>
            </a:extLst>
          </p:cNvPr>
          <p:cNvSpPr txBox="1">
            <a:spLocks/>
          </p:cNvSpPr>
          <p:nvPr/>
        </p:nvSpPr>
        <p:spPr>
          <a:xfrm>
            <a:off x="1119854" y="3874272"/>
            <a:ext cx="3676156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6</a:t>
            </a:r>
            <a:r>
              <a:rPr lang="zh-CN" altLang="en-US" sz="2000" dirty="0"/>
              <a:t> </a:t>
            </a:r>
            <a:r>
              <a:rPr lang="en-US" altLang="zh-CN" sz="2000" dirty="0"/>
              <a:t>risk analysis</a:t>
            </a:r>
            <a:r>
              <a:rPr lang="zh-CN" altLang="en-US" sz="2000" dirty="0"/>
              <a:t> </a:t>
            </a:r>
            <a:r>
              <a:rPr lang="en-US" altLang="zh-CN" sz="2000" dirty="0"/>
              <a:t>factors</a:t>
            </a:r>
            <a:endParaRPr lang="en" sz="2000" dirty="0"/>
          </a:p>
        </p:txBody>
      </p:sp>
      <p:sp>
        <p:nvSpPr>
          <p:cNvPr id="20" name="Google Shape;248;p34">
            <a:extLst>
              <a:ext uri="{FF2B5EF4-FFF2-40B4-BE49-F238E27FC236}">
                <a16:creationId xmlns:a16="http://schemas.microsoft.com/office/drawing/2014/main" id="{DFE71697-67B5-314C-83A0-6FF8087A29BF}"/>
              </a:ext>
            </a:extLst>
          </p:cNvPr>
          <p:cNvSpPr txBox="1">
            <a:spLocks/>
          </p:cNvSpPr>
          <p:nvPr/>
        </p:nvSpPr>
        <p:spPr>
          <a:xfrm>
            <a:off x="1119854" y="4393594"/>
            <a:ext cx="4309202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12</a:t>
            </a:r>
            <a:r>
              <a:rPr lang="zh-CN" altLang="en-US" sz="2000" dirty="0"/>
              <a:t> </a:t>
            </a:r>
            <a:r>
              <a:rPr lang="en-US" altLang="zh-CN" sz="2000" dirty="0"/>
              <a:t>financial analysis</a:t>
            </a:r>
            <a:r>
              <a:rPr lang="zh-CN" altLang="en-US" sz="2000" dirty="0"/>
              <a:t> </a:t>
            </a:r>
            <a:r>
              <a:rPr lang="en-US" altLang="zh-CN" sz="2000" dirty="0"/>
              <a:t>factors</a:t>
            </a:r>
            <a:endParaRPr lang="en" sz="2000" dirty="0"/>
          </a:p>
        </p:txBody>
      </p:sp>
      <p:sp>
        <p:nvSpPr>
          <p:cNvPr id="21" name="Google Shape;248;p34">
            <a:extLst>
              <a:ext uri="{FF2B5EF4-FFF2-40B4-BE49-F238E27FC236}">
                <a16:creationId xmlns:a16="http://schemas.microsoft.com/office/drawing/2014/main" id="{7E2BC059-3000-2A4B-BCF8-9D4490864F2A}"/>
              </a:ext>
            </a:extLst>
          </p:cNvPr>
          <p:cNvSpPr txBox="1">
            <a:spLocks/>
          </p:cNvSpPr>
          <p:nvPr/>
        </p:nvSpPr>
        <p:spPr>
          <a:xfrm>
            <a:off x="443340" y="2132557"/>
            <a:ext cx="3676156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Total </a:t>
            </a:r>
            <a:r>
              <a:rPr lang="en-US" altLang="zh-CN" sz="24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27 factors</a:t>
            </a:r>
            <a:endParaRPr lang="en" sz="2400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Google Shape;248;p34">
            <a:extLst>
              <a:ext uri="{FF2B5EF4-FFF2-40B4-BE49-F238E27FC236}">
                <a16:creationId xmlns:a16="http://schemas.microsoft.com/office/drawing/2014/main" id="{ED1EFC5B-CA08-FD41-B285-9AEE21B27AA4}"/>
              </a:ext>
            </a:extLst>
          </p:cNvPr>
          <p:cNvSpPr txBox="1">
            <a:spLocks/>
          </p:cNvSpPr>
          <p:nvPr/>
        </p:nvSpPr>
        <p:spPr>
          <a:xfrm>
            <a:off x="447382" y="767942"/>
            <a:ext cx="3676156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indent="-457200"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tx1"/>
                </a:solidFill>
              </a:rPr>
              <a:t>Factor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filtration</a:t>
            </a:r>
            <a:endParaRPr lang="en" sz="2400" dirty="0">
              <a:solidFill>
                <a:schemeClr val="tx1"/>
              </a:solidFill>
            </a:endParaRPr>
          </a:p>
        </p:txBody>
      </p:sp>
      <p:sp>
        <p:nvSpPr>
          <p:cNvPr id="10" name="Google Shape;248;p34">
            <a:extLst>
              <a:ext uri="{FF2B5EF4-FFF2-40B4-BE49-F238E27FC236}">
                <a16:creationId xmlns:a16="http://schemas.microsoft.com/office/drawing/2014/main" id="{38A53DE9-A889-0745-B5D8-3B1ED31A24B1}"/>
              </a:ext>
            </a:extLst>
          </p:cNvPr>
          <p:cNvSpPr txBox="1">
            <a:spLocks/>
          </p:cNvSpPr>
          <p:nvPr/>
        </p:nvSpPr>
        <p:spPr>
          <a:xfrm>
            <a:off x="1119854" y="1150318"/>
            <a:ext cx="7703999" cy="80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Phudu SemiBold"/>
                <a:ea typeface="Phudu SemiBold"/>
                <a:cs typeface="Phudu SemiBold"/>
                <a:sym typeface="Phudu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" sz="2000" dirty="0"/>
              <a:t>We computed the correlation between the return and the factors, and chose factors with </a:t>
            </a:r>
            <a:r>
              <a:rPr lang="en" sz="24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IC&gt;0.01, IR&gt;0.03</a:t>
            </a:r>
            <a:r>
              <a:rPr lang="en" sz="2000" dirty="0"/>
              <a:t>. </a:t>
            </a:r>
          </a:p>
        </p:txBody>
      </p:sp>
      <p:sp>
        <p:nvSpPr>
          <p:cNvPr id="12" name="Google Shape;262;p35">
            <a:extLst>
              <a:ext uri="{FF2B5EF4-FFF2-40B4-BE49-F238E27FC236}">
                <a16:creationId xmlns:a16="http://schemas.microsoft.com/office/drawing/2014/main" id="{1C7E77CB-3A5D-944E-92F8-602908F5592D}"/>
              </a:ext>
            </a:extLst>
          </p:cNvPr>
          <p:cNvSpPr txBox="1">
            <a:spLocks/>
          </p:cNvSpPr>
          <p:nvPr/>
        </p:nvSpPr>
        <p:spPr>
          <a:xfrm>
            <a:off x="5429056" y="2357807"/>
            <a:ext cx="3233251" cy="19646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b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akra Petch"/>
              <a:buNone/>
              <a:defRPr sz="1200" b="0" i="0" u="none" strike="noStrike" cap="none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akra Petch"/>
              <a:buNone/>
              <a:defRPr sz="1200" b="0" i="0" u="none" strike="noStrike" cap="none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akra Petch"/>
              <a:buNone/>
              <a:defRPr sz="1200" b="0" i="0" u="none" strike="noStrike" cap="none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akra Petch"/>
              <a:buNone/>
              <a:defRPr sz="1200" b="0" i="0" u="none" strike="noStrike" cap="none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akra Petch"/>
              <a:buNone/>
              <a:defRPr sz="1200" b="0" i="0" u="none" strike="noStrike" cap="none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akra Petch"/>
              <a:buNone/>
              <a:defRPr sz="1200" b="0" i="0" u="none" strike="noStrike" cap="none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akra Petch"/>
              <a:buNone/>
              <a:defRPr sz="1200" b="0" i="0" u="none" strike="noStrike" cap="none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akra Petch"/>
              <a:buNone/>
              <a:defRPr sz="1200" b="0" i="0" u="none" strike="noStrike" cap="none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akra Petch"/>
              <a:buNone/>
              <a:defRPr sz="1200" b="0" i="0" u="none" strike="noStrike" cap="none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" altLang="zh-CN" sz="1800" dirty="0">
                <a:solidFill>
                  <a:schemeClr val="bg2"/>
                </a:solidFill>
              </a:rPr>
              <a:t>IC</a:t>
            </a:r>
            <a:r>
              <a:rPr lang="en" altLang="zh-CN" sz="1800" baseline="-25000" dirty="0">
                <a:solidFill>
                  <a:schemeClr val="bg2"/>
                </a:solidFill>
              </a:rPr>
              <a:t>A</a:t>
            </a:r>
            <a:r>
              <a:rPr lang="en" altLang="zh-CN" sz="1800" dirty="0">
                <a:solidFill>
                  <a:schemeClr val="bg2"/>
                </a:solidFill>
              </a:rPr>
              <a:t>  =  Corr(f</a:t>
            </a:r>
            <a:r>
              <a:rPr lang="en" altLang="zh-CN" sz="1800" baseline="-25000" dirty="0">
                <a:solidFill>
                  <a:schemeClr val="bg2"/>
                </a:solidFill>
              </a:rPr>
              <a:t>A</a:t>
            </a:r>
            <a:r>
              <a:rPr lang="en" altLang="zh-CN" sz="1800" dirty="0">
                <a:solidFill>
                  <a:schemeClr val="bg2"/>
                </a:solidFill>
              </a:rPr>
              <a:t>, r)</a:t>
            </a:r>
          </a:p>
          <a:p>
            <a:r>
              <a:rPr lang="en" altLang="zh-CN" sz="1800" dirty="0">
                <a:solidFill>
                  <a:schemeClr val="bg2"/>
                </a:solidFill>
              </a:rPr>
              <a:t>f</a:t>
            </a:r>
            <a:r>
              <a:rPr lang="en" altLang="zh-CN" sz="1800" baseline="-25000" dirty="0">
                <a:solidFill>
                  <a:schemeClr val="bg2"/>
                </a:solidFill>
              </a:rPr>
              <a:t>A</a:t>
            </a:r>
            <a:r>
              <a:rPr lang="zh-CN" altLang="en" sz="1800" dirty="0">
                <a:solidFill>
                  <a:schemeClr val="bg2"/>
                </a:solidFill>
              </a:rPr>
              <a:t>：</a:t>
            </a:r>
            <a:r>
              <a:rPr lang="en" altLang="zh-CN" sz="1800" dirty="0">
                <a:solidFill>
                  <a:schemeClr val="bg2"/>
                </a:solidFill>
              </a:rPr>
              <a:t>Factor A loading at time t</a:t>
            </a:r>
          </a:p>
          <a:p>
            <a:r>
              <a:rPr lang="en" altLang="zh-CN" sz="1800" dirty="0">
                <a:solidFill>
                  <a:schemeClr val="bg2"/>
                </a:solidFill>
              </a:rPr>
              <a:t>r </a:t>
            </a:r>
            <a:r>
              <a:rPr lang="zh-CN" altLang="en" sz="1800" dirty="0">
                <a:solidFill>
                  <a:schemeClr val="bg2"/>
                </a:solidFill>
              </a:rPr>
              <a:t>：</a:t>
            </a:r>
            <a:r>
              <a:rPr lang="en" altLang="zh-CN" sz="1800" dirty="0">
                <a:solidFill>
                  <a:schemeClr val="bg2"/>
                </a:solidFill>
              </a:rPr>
              <a:t>Stock return at time t+1</a:t>
            </a:r>
          </a:p>
          <a:p>
            <a:endParaRPr lang="en" altLang="zh-CN" sz="1800" dirty="0">
              <a:solidFill>
                <a:schemeClr val="bg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1800" dirty="0">
                <a:solidFill>
                  <a:schemeClr val="bg2"/>
                </a:solidFill>
              </a:rPr>
              <a:t>IR</a:t>
            </a:r>
            <a:r>
              <a:rPr lang="en" altLang="zh-CN" sz="1800" baseline="-25000" dirty="0">
                <a:solidFill>
                  <a:schemeClr val="bg2"/>
                </a:solidFill>
              </a:rPr>
              <a:t>A</a:t>
            </a:r>
            <a:r>
              <a:rPr lang="en" altLang="zh-CN" sz="1800" dirty="0">
                <a:solidFill>
                  <a:schemeClr val="bg2"/>
                </a:solidFill>
              </a:rPr>
              <a:t> =  Mean(IC</a:t>
            </a:r>
            <a:r>
              <a:rPr lang="en" altLang="zh-CN" sz="1800" baseline="-25000" dirty="0">
                <a:solidFill>
                  <a:schemeClr val="bg2"/>
                </a:solidFill>
              </a:rPr>
              <a:t>A</a:t>
            </a:r>
            <a:r>
              <a:rPr lang="en" altLang="zh-CN" sz="1800" dirty="0">
                <a:solidFill>
                  <a:schemeClr val="bg2"/>
                </a:solidFill>
              </a:rPr>
              <a:t>)/STD(IC</a:t>
            </a:r>
            <a:r>
              <a:rPr lang="en" altLang="zh-CN" sz="1800" baseline="-25000" dirty="0">
                <a:solidFill>
                  <a:schemeClr val="bg2"/>
                </a:solidFill>
              </a:rPr>
              <a:t>A</a:t>
            </a:r>
            <a:r>
              <a:rPr lang="en" altLang="zh-CN" sz="1800" dirty="0">
                <a:solidFill>
                  <a:schemeClr val="bg2"/>
                </a:solidFill>
              </a:rPr>
              <a:t>)</a:t>
            </a:r>
            <a:br>
              <a:rPr lang="en" altLang="zh-CN" sz="1600" dirty="0">
                <a:solidFill>
                  <a:schemeClr val="bg2"/>
                </a:solidFill>
              </a:rPr>
            </a:br>
            <a:br>
              <a:rPr lang="en" altLang="zh-CN" sz="1600" dirty="0">
                <a:latin typeface="KaTeX_Main"/>
              </a:rPr>
            </a:br>
            <a:r>
              <a:rPr lang="en" altLang="zh-CN" sz="1600" dirty="0">
                <a:latin typeface="KaTeX_Main"/>
              </a:rPr>
              <a:t> </a:t>
            </a:r>
            <a:r>
              <a:rPr lang="en" altLang="zh-CN" sz="1600" dirty="0">
                <a:solidFill>
                  <a:schemeClr val="bg2"/>
                </a:solidFill>
              </a:rPr>
              <a:t>         </a:t>
            </a:r>
            <a:endParaRPr lang="en" sz="1600" dirty="0"/>
          </a:p>
        </p:txBody>
      </p:sp>
    </p:spTree>
    <p:extLst>
      <p:ext uri="{BB962C8B-B14F-4D97-AF65-F5344CB8AC3E}">
        <p14:creationId xmlns:p14="http://schemas.microsoft.com/office/powerpoint/2010/main" val="2837455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B2416D7-A8F7-224C-A5A6-394C60745B10}"/>
              </a:ext>
            </a:extLst>
          </p:cNvPr>
          <p:cNvGraphicFramePr>
            <a:graphicFrameLocks noGrp="1"/>
          </p:cNvGraphicFramePr>
          <p:nvPr/>
        </p:nvGraphicFramePr>
        <p:xfrm>
          <a:off x="122808" y="587305"/>
          <a:ext cx="8898384" cy="4396740"/>
        </p:xfrm>
        <a:graphic>
          <a:graphicData uri="http://schemas.openxmlformats.org/drawingml/2006/table">
            <a:tbl>
              <a:tblPr firstRow="1" bandRow="1">
                <a:tableStyleId>{7F35E9A0-F5DE-423E-92C6-9674A728A259}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66900641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98777404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879571448"/>
                    </a:ext>
                  </a:extLst>
                </a:gridCol>
                <a:gridCol w="4326384">
                  <a:extLst>
                    <a:ext uri="{9D8B030D-6E8A-4147-A177-3AD203B41FA5}">
                      <a16:colId xmlns:a16="http://schemas.microsoft.com/office/drawing/2014/main" val="5501705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tx1"/>
                          </a:solidFill>
                          <a:latin typeface="+mj-lt"/>
                          <a:ea typeface="Phudu SemiBold"/>
                          <a:cs typeface="Phudu SemiBold"/>
                          <a:sym typeface="Phudu SemiBold"/>
                        </a:rPr>
                        <a:t>Factor</a:t>
                      </a:r>
                      <a:endParaRPr sz="1400" dirty="0">
                        <a:solidFill>
                          <a:schemeClr val="tx1"/>
                        </a:solidFill>
                        <a:latin typeface="+mj-lt"/>
                        <a:ea typeface="Phudu SemiBold"/>
                        <a:cs typeface="Phudu SemiBold"/>
                        <a:sym typeface="Phudu SemiBold"/>
                      </a:endParaRPr>
                    </a:p>
                  </a:txBody>
                  <a:tcPr marL="91425" marR="91425" marT="68575" marB="6857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tx1"/>
                          </a:solidFill>
                          <a:latin typeface="+mj-lt"/>
                          <a:ea typeface="Phudu SemiBold"/>
                          <a:cs typeface="Phudu SemiBold"/>
                          <a:sym typeface="Phudu SemiBold"/>
                        </a:rPr>
                        <a:t>Classification</a:t>
                      </a:r>
                      <a:endParaRPr sz="1400" dirty="0">
                        <a:solidFill>
                          <a:schemeClr val="tx1"/>
                        </a:solidFill>
                        <a:latin typeface="+mj-lt"/>
                        <a:ea typeface="Phudu SemiBold"/>
                        <a:cs typeface="Phudu SemiBold"/>
                        <a:sym typeface="Phudu SemiBold"/>
                      </a:endParaRPr>
                    </a:p>
                  </a:txBody>
                  <a:tcPr marL="91425" marR="91425" marT="68575" marB="6857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+mj-lt"/>
                          <a:ea typeface="Phudu SemiBold"/>
                          <a:cs typeface="Phudu SemiBold"/>
                          <a:sym typeface="Phudu SemiBold"/>
                        </a:rPr>
                        <a:t>Frequency</a:t>
                      </a:r>
                      <a:endParaRPr sz="1400" dirty="0">
                        <a:solidFill>
                          <a:schemeClr val="tx1"/>
                        </a:solidFill>
                        <a:latin typeface="+mj-lt"/>
                        <a:ea typeface="Phudu SemiBold"/>
                        <a:cs typeface="Phudu SemiBold"/>
                        <a:sym typeface="Phudu SemiBold"/>
                      </a:endParaRPr>
                    </a:p>
                  </a:txBody>
                  <a:tcPr marL="91425" marR="91425" marT="68575" marB="6857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dirty="0">
                          <a:solidFill>
                            <a:schemeClr val="tx1"/>
                          </a:solidFill>
                          <a:latin typeface="+mj-lt"/>
                          <a:ea typeface="Phudu SemiBold"/>
                          <a:cs typeface="Phudu SemiBold"/>
                          <a:sym typeface="Phudu SemiBold"/>
                        </a:rPr>
                        <a:t>Description</a:t>
                      </a:r>
                      <a:endParaRPr sz="1400" dirty="0">
                        <a:solidFill>
                          <a:schemeClr val="tx1"/>
                        </a:solidFill>
                        <a:latin typeface="+mj-lt"/>
                        <a:ea typeface="Phudu SemiBold"/>
                        <a:cs typeface="Phudu SemiBold"/>
                        <a:sym typeface="Phudu SemiBold"/>
                      </a:endParaRPr>
                    </a:p>
                  </a:txBody>
                  <a:tcPr marL="91425" marR="91425" marT="68575" marB="68575" anchor="ctr"/>
                </a:tc>
                <a:extLst>
                  <a:ext uri="{0D108BD9-81ED-4DB2-BD59-A6C34878D82A}">
                    <a16:rowId xmlns:a16="http://schemas.microsoft.com/office/drawing/2014/main" val="3603470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Dividend Yield(%)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400" b="0" i="0" u="none" strike="noStrike" cap="none" dirty="0">
                          <a:solidFill>
                            <a:schemeClr val="tx1"/>
                          </a:solidFill>
                          <a:latin typeface="+mj-lt"/>
                          <a:ea typeface="宋体" panose="02010600030101010101" pitchFamily="2" charset="-122"/>
                          <a:sym typeface="Arial"/>
                        </a:rPr>
                        <a:t>Valuation Factor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Daily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Total annual dividend payments/ Stock market capitalization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1585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val_lnmv</a:t>
                      </a:r>
                      <a:endParaRPr lang="en" sz="1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Valuation Factor</a:t>
                      </a:r>
                    </a:p>
                  </a:txBody>
                  <a:tcPr marL="9525" marR="9525" marT="9525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Daily</a:t>
                      </a:r>
                    </a:p>
                  </a:txBody>
                  <a:tcPr marL="9525" marR="9525" marT="9525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Logarithmic market capitalization</a:t>
                      </a:r>
                    </a:p>
                  </a:txBody>
                  <a:tcPr marL="9525" marR="9525" marT="9525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610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val_lntotassets</a:t>
                      </a:r>
                      <a:endParaRPr lang="en" sz="1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Valuation Factor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Periodically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Logarithmic total assets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06118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val_ortoev_ttm</a:t>
                      </a:r>
                      <a:endParaRPr lang="en" sz="1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Valuation Factor</a:t>
                      </a:r>
                    </a:p>
                  </a:txBody>
                  <a:tcPr marL="9525" marR="9525" marT="9525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Daily</a:t>
                      </a:r>
                    </a:p>
                  </a:txBody>
                  <a:tcPr marL="9525" marR="9525" marT="9525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Operating Income (TTM)/Enterprise Value</a:t>
                      </a:r>
                    </a:p>
                  </a:txBody>
                  <a:tcPr marL="9525" marR="9525" marT="9525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095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dividendyield2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Valuation Factor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Daily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Dividend Yield (12 Months)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3676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val_floatmv</a:t>
                      </a:r>
                      <a:endParaRPr lang="en" sz="1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Valuation Factor</a:t>
                      </a:r>
                    </a:p>
                  </a:txBody>
                  <a:tcPr marL="9525" marR="9525" marT="9525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Daily</a:t>
                      </a:r>
                    </a:p>
                  </a:txBody>
                  <a:tcPr marL="9525" marR="9525" marT="9525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Floating Market </a:t>
                      </a:r>
                      <a:r>
                        <a:rPr lang="en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Cap_PIT</a:t>
                      </a:r>
                      <a:endParaRPr lang="en" sz="1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651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20day_momentum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Momentum Factor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Daily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20-Day Momentum = Closing Price of the day / (Average of the previous 20 days' closing prices)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8568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mmt_discret_W</a:t>
                      </a:r>
                      <a:endParaRPr lang="en" sz="1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Momentum Factor</a:t>
                      </a:r>
                    </a:p>
                  </a:txBody>
                  <a:tcPr marL="9525" marR="9525" marT="9525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Daily</a:t>
                      </a:r>
                    </a:p>
                  </a:txBody>
                  <a:tcPr marL="9525" marR="9525" marT="9525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One-week information dispersion momentum: the difference between the number of days with positive returns and the number of days with negative returns in the past five trading days.</a:t>
                      </a:r>
                    </a:p>
                  </a:txBody>
                  <a:tcPr marL="9525" marR="9525" marT="9525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859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Vol_up_std_M</a:t>
                      </a:r>
                      <a:endParaRPr lang="en" sz="1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Momentum Factor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Daily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One-month upward volatility: the standard deviation of positive returns over the first twenty trading days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01417435"/>
                  </a:ext>
                </a:extLst>
              </a:tr>
            </a:tbl>
          </a:graphicData>
        </a:graphic>
      </p:graphicFrame>
      <p:sp>
        <p:nvSpPr>
          <p:cNvPr id="5" name="Google Shape;289;p38">
            <a:extLst>
              <a:ext uri="{FF2B5EF4-FFF2-40B4-BE49-F238E27FC236}">
                <a16:creationId xmlns:a16="http://schemas.microsoft.com/office/drawing/2014/main" id="{5976C19B-F134-BA44-A095-502754A555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149" y="-780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Factor introduction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681466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1381E8AB-C9D0-AA4A-97F2-6E4462A42B42}"/>
              </a:ext>
            </a:extLst>
          </p:cNvPr>
          <p:cNvGraphicFramePr>
            <a:graphicFrameLocks noGrp="1"/>
          </p:cNvGraphicFramePr>
          <p:nvPr/>
        </p:nvGraphicFramePr>
        <p:xfrm>
          <a:off x="104783" y="248602"/>
          <a:ext cx="8934434" cy="4646295"/>
        </p:xfrm>
        <a:graphic>
          <a:graphicData uri="http://schemas.openxmlformats.org/drawingml/2006/table">
            <a:tbl>
              <a:tblPr firstRow="1" bandRow="1">
                <a:tableStyleId>{7F35E9A0-F5DE-423E-92C6-9674A728A259}</a:tableStyleId>
              </a:tblPr>
              <a:tblGrid>
                <a:gridCol w="1707471">
                  <a:extLst>
                    <a:ext uri="{9D8B030D-6E8A-4147-A177-3AD203B41FA5}">
                      <a16:colId xmlns:a16="http://schemas.microsoft.com/office/drawing/2014/main" val="2278426689"/>
                    </a:ext>
                  </a:extLst>
                </a:gridCol>
                <a:gridCol w="1835979">
                  <a:extLst>
                    <a:ext uri="{9D8B030D-6E8A-4147-A177-3AD203B41FA5}">
                      <a16:colId xmlns:a16="http://schemas.microsoft.com/office/drawing/2014/main" val="2943535215"/>
                    </a:ext>
                  </a:extLst>
                </a:gridCol>
                <a:gridCol w="1160891">
                  <a:extLst>
                    <a:ext uri="{9D8B030D-6E8A-4147-A177-3AD203B41FA5}">
                      <a16:colId xmlns:a16="http://schemas.microsoft.com/office/drawing/2014/main" val="4092533129"/>
                    </a:ext>
                  </a:extLst>
                </a:gridCol>
                <a:gridCol w="4230093">
                  <a:extLst>
                    <a:ext uri="{9D8B030D-6E8A-4147-A177-3AD203B41FA5}">
                      <a16:colId xmlns:a16="http://schemas.microsoft.com/office/drawing/2014/main" val="8893078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tx1"/>
                          </a:solidFill>
                          <a:latin typeface="+mj-lt"/>
                          <a:ea typeface="Phudu SemiBold"/>
                          <a:cs typeface="Phudu SemiBold"/>
                          <a:sym typeface="Phudu SemiBold"/>
                        </a:rPr>
                        <a:t>Factor</a:t>
                      </a:r>
                      <a:endParaRPr sz="1400" dirty="0">
                        <a:solidFill>
                          <a:schemeClr val="tx1"/>
                        </a:solidFill>
                        <a:latin typeface="+mj-lt"/>
                        <a:ea typeface="Phudu SemiBold"/>
                        <a:cs typeface="Phudu SemiBold"/>
                        <a:sym typeface="Phudu SemiBold"/>
                      </a:endParaRPr>
                    </a:p>
                  </a:txBody>
                  <a:tcPr marL="91425" marR="91425" marT="68575" marB="6857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tx1"/>
                          </a:solidFill>
                          <a:latin typeface="+mj-lt"/>
                          <a:ea typeface="Phudu SemiBold"/>
                          <a:cs typeface="Phudu SemiBold"/>
                          <a:sym typeface="Phudu SemiBold"/>
                        </a:rPr>
                        <a:t>Classification</a:t>
                      </a:r>
                      <a:endParaRPr sz="1400" dirty="0">
                        <a:solidFill>
                          <a:schemeClr val="tx1"/>
                        </a:solidFill>
                        <a:latin typeface="+mj-lt"/>
                        <a:ea typeface="Phudu SemiBold"/>
                        <a:cs typeface="Phudu SemiBold"/>
                        <a:sym typeface="Phudu SemiBold"/>
                      </a:endParaRPr>
                    </a:p>
                  </a:txBody>
                  <a:tcPr marL="91425" marR="91425" marT="68575" marB="6857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+mj-lt"/>
                          <a:ea typeface="Phudu SemiBold"/>
                          <a:cs typeface="Phudu SemiBold"/>
                          <a:sym typeface="Phudu SemiBold"/>
                        </a:rPr>
                        <a:t>Frequency</a:t>
                      </a:r>
                      <a:endParaRPr sz="1400" dirty="0">
                        <a:solidFill>
                          <a:schemeClr val="tx1"/>
                        </a:solidFill>
                        <a:latin typeface="+mj-lt"/>
                        <a:ea typeface="Phudu SemiBold"/>
                        <a:cs typeface="Phudu SemiBold"/>
                        <a:sym typeface="Phudu SemiBold"/>
                      </a:endParaRPr>
                    </a:p>
                  </a:txBody>
                  <a:tcPr marL="91425" marR="91425" marT="68575" marB="6857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dirty="0">
                          <a:solidFill>
                            <a:schemeClr val="tx1"/>
                          </a:solidFill>
                          <a:latin typeface="+mj-lt"/>
                          <a:ea typeface="Phudu SemiBold"/>
                          <a:cs typeface="Phudu SemiBold"/>
                          <a:sym typeface="Phudu SemiBold"/>
                        </a:rPr>
                        <a:t>Description</a:t>
                      </a:r>
                      <a:endParaRPr sz="1400" dirty="0">
                        <a:solidFill>
                          <a:schemeClr val="tx1"/>
                        </a:solidFill>
                        <a:latin typeface="+mj-lt"/>
                        <a:ea typeface="Phudu SemiBold"/>
                        <a:cs typeface="Phudu SemiBold"/>
                        <a:sym typeface="Phudu SemiBold"/>
                      </a:endParaRPr>
                    </a:p>
                  </a:txBody>
                  <a:tcPr marL="91425" marR="91425" marT="68575" marB="68575" anchor="ctr"/>
                </a:tc>
                <a:extLst>
                  <a:ext uri="{0D108BD9-81ED-4DB2-BD59-A6C34878D82A}">
                    <a16:rowId xmlns:a16="http://schemas.microsoft.com/office/drawing/2014/main" val="1718496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risk_variance20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Risk Analysis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Daily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20-Day </a:t>
                      </a:r>
                      <a:r>
                        <a:rPr lang="en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Variance_PIT</a:t>
                      </a:r>
                      <a:endParaRPr lang="en" sz="1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6323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risk_lossvariance20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Risk Analysis</a:t>
                      </a:r>
                    </a:p>
                  </a:txBody>
                  <a:tcPr marL="9525" marR="9525" marT="9525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Daily</a:t>
                      </a:r>
                    </a:p>
                  </a:txBody>
                  <a:tcPr marL="9525" marR="9525" marT="9525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20-Day Loss </a:t>
                      </a:r>
                      <a:r>
                        <a:rPr lang="en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Variance_PIT</a:t>
                      </a:r>
                      <a:endParaRPr lang="en" sz="1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499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risk_beta20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Risk Analysis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Daily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20-Day </a:t>
                      </a:r>
                      <a:r>
                        <a:rPr lang="en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Beta_PIT</a:t>
                      </a:r>
                      <a:endParaRPr lang="en" sz="1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448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risk_volatilityratio</a:t>
                      </a:r>
                      <a:endParaRPr lang="en" sz="1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Risk Analysis</a:t>
                      </a:r>
                    </a:p>
                  </a:txBody>
                  <a:tcPr marL="9525" marR="9525" marT="9525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Daily</a:t>
                      </a:r>
                    </a:p>
                  </a:txBody>
                  <a:tcPr marL="9525" marR="9525" marT="9525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Ratio of Individual Security Volatility and Market </a:t>
                      </a:r>
                      <a:r>
                        <a:rPr lang="en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Volatility_PIT</a:t>
                      </a:r>
                      <a:endParaRPr lang="en" sz="1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007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risk_hisrelation</a:t>
                      </a:r>
                      <a:endParaRPr lang="en" sz="1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Risk Analysis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Daily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252-Day Correlation between Individual Security and the </a:t>
                      </a:r>
                      <a:r>
                        <a:rPr lang="en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Market_PIT</a:t>
                      </a:r>
                      <a:endParaRPr lang="en" sz="1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70800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risk_revsvarratio</a:t>
                      </a:r>
                      <a:endParaRPr lang="en" sz="1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Risk Analysis</a:t>
                      </a:r>
                    </a:p>
                  </a:txBody>
                  <a:tcPr marL="9525" marR="9525" marT="9525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Daily</a:t>
                      </a:r>
                    </a:p>
                  </a:txBody>
                  <a:tcPr marL="9525" marR="9525" marT="9525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30-Day Variance / 120-Day </a:t>
                      </a:r>
                      <a:r>
                        <a:rPr lang="en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Variance_PIT</a:t>
                      </a:r>
                      <a:endParaRPr lang="en" sz="1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44162"/>
                  </a:ext>
                </a:extLst>
              </a:tr>
              <a:tr h="262677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 err="1">
                          <a:solidFill>
                            <a:schemeClr val="accent6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fa_cashrecovratio_ttm</a:t>
                      </a:r>
                      <a:endParaRPr lang="en" sz="14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Financial Analysis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Periodically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Cash Recovery Ratio (TTM)_PIT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976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 err="1">
                          <a:solidFill>
                            <a:schemeClr val="accent6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fa_blev</a:t>
                      </a:r>
                      <a:endParaRPr lang="en" sz="14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Financial Analysis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Periodically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Book </a:t>
                      </a:r>
                      <a:r>
                        <a:rPr lang="en" sz="1400" b="0" i="0" u="none" strike="noStrike" dirty="0" err="1">
                          <a:solidFill>
                            <a:schemeClr val="accent6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Leverage_PIT</a:t>
                      </a:r>
                      <a:endParaRPr lang="en" sz="14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880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>
                          <a:solidFill>
                            <a:schemeClr val="accent6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fa_current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Financial Analysis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Periodically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Current </a:t>
                      </a:r>
                      <a:r>
                        <a:rPr lang="en" sz="1400" b="0" i="0" u="none" strike="noStrike" dirty="0" err="1">
                          <a:solidFill>
                            <a:schemeClr val="accent6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Ratio_PIT</a:t>
                      </a:r>
                      <a:endParaRPr lang="en" sz="14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752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>
                          <a:solidFill>
                            <a:schemeClr val="accent6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fa_apturn_ttm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Financial Analysis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Periodically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Accounts Payable Turnover (TTM)_PIT</a:t>
                      </a:r>
                    </a:p>
                  </a:txBody>
                  <a:tcPr marL="9525" marR="9525" marT="9525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097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 err="1">
                          <a:solidFill>
                            <a:schemeClr val="accent6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fa_ncgr_ttm</a:t>
                      </a:r>
                      <a:endParaRPr lang="en" sz="14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Financial Analysis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Periodically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Growth Rate - Net Cash Flow (TTM)_PIT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5625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9441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6AC5019F-2013-E0F0-BFD1-0B908890CC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414189"/>
              </p:ext>
            </p:extLst>
          </p:nvPr>
        </p:nvGraphicFramePr>
        <p:xfrm>
          <a:off x="166144" y="342240"/>
          <a:ext cx="8356348" cy="3670935"/>
        </p:xfrm>
        <a:graphic>
          <a:graphicData uri="http://schemas.openxmlformats.org/drawingml/2006/table">
            <a:tbl>
              <a:tblPr firstRow="1" bandRow="1">
                <a:tableStyleId>{7F35E9A0-F5DE-423E-92C6-9674A728A259}</a:tableStyleId>
              </a:tblPr>
              <a:tblGrid>
                <a:gridCol w="1969128">
                  <a:extLst>
                    <a:ext uri="{9D8B030D-6E8A-4147-A177-3AD203B41FA5}">
                      <a16:colId xmlns:a16="http://schemas.microsoft.com/office/drawing/2014/main" val="1554030684"/>
                    </a:ext>
                  </a:extLst>
                </a:gridCol>
                <a:gridCol w="1720159">
                  <a:extLst>
                    <a:ext uri="{9D8B030D-6E8A-4147-A177-3AD203B41FA5}">
                      <a16:colId xmlns:a16="http://schemas.microsoft.com/office/drawing/2014/main" val="2939637242"/>
                    </a:ext>
                  </a:extLst>
                </a:gridCol>
                <a:gridCol w="1463643">
                  <a:extLst>
                    <a:ext uri="{9D8B030D-6E8A-4147-A177-3AD203B41FA5}">
                      <a16:colId xmlns:a16="http://schemas.microsoft.com/office/drawing/2014/main" val="204697518"/>
                    </a:ext>
                  </a:extLst>
                </a:gridCol>
                <a:gridCol w="3203418">
                  <a:extLst>
                    <a:ext uri="{9D8B030D-6E8A-4147-A177-3AD203B41FA5}">
                      <a16:colId xmlns:a16="http://schemas.microsoft.com/office/drawing/2014/main" val="3718292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Factor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Classification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Frequency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Description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698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" altLang="zh-CN" dirty="0" err="1">
                          <a:solidFill>
                            <a:schemeClr val="accent6"/>
                          </a:solidFill>
                        </a:rPr>
                        <a:t>fa_salestocost_ttm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Financial Analysis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Periodically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altLang="zh-CN" dirty="0">
                          <a:solidFill>
                            <a:schemeClr val="accent6"/>
                          </a:solidFill>
                        </a:rPr>
                        <a:t>Cost of goods sold ratio (TTM)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226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" altLang="zh-CN" dirty="0" err="1">
                          <a:solidFill>
                            <a:schemeClr val="accent6"/>
                          </a:solidFill>
                        </a:rPr>
                        <a:t>fa_sellexpensetogr_ttm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Financial Analysis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Periodically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" altLang="zh-CN" dirty="0">
                          <a:solidFill>
                            <a:schemeClr val="accent6"/>
                          </a:solidFill>
                        </a:rPr>
                        <a:t>Selling expenses/total operating income (TTM)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496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" altLang="zh-CN" dirty="0">
                          <a:solidFill>
                            <a:schemeClr val="accent6"/>
                          </a:solidFill>
                        </a:rPr>
                        <a:t>e</a:t>
                      </a:r>
                      <a:r>
                        <a:rPr lang="en-US" altLang="zh-CN">
                          <a:solidFill>
                            <a:schemeClr val="accent6"/>
                          </a:solidFill>
                        </a:rPr>
                        <a:t>v</a:t>
                      </a:r>
                      <a:r>
                        <a:rPr lang="en" altLang="zh-CN">
                          <a:solidFill>
                            <a:schemeClr val="accent6"/>
                          </a:solidFill>
                        </a:rPr>
                        <a:t>ebit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Financial Analysis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Quarterly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altLang="zh-CN" dirty="0">
                          <a:solidFill>
                            <a:schemeClr val="accent6"/>
                          </a:solidFill>
                        </a:rPr>
                        <a:t>Enterprise Value multiplier: Total market value/EBITDA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695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 err="1">
                          <a:solidFill>
                            <a:schemeClr val="accent6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fa_operincometopbt</a:t>
                      </a:r>
                      <a:endParaRPr lang="en" sz="1400" b="0" i="0" u="none" strike="noStrike" dirty="0">
                        <a:solidFill>
                          <a:schemeClr val="accent6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Financial Analysis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Periodically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Net Income from Operating Activities / Total </a:t>
                      </a:r>
                      <a:r>
                        <a:rPr lang="en" sz="1400" b="0" i="0" u="none" strike="noStrike" dirty="0" err="1">
                          <a:solidFill>
                            <a:schemeClr val="accent6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Profit_PIT</a:t>
                      </a:r>
                      <a:endParaRPr lang="en" sz="14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0386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 err="1">
                          <a:solidFill>
                            <a:schemeClr val="accent6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fa_octogr_ttm</a:t>
                      </a:r>
                      <a:endParaRPr lang="en" sz="1400" b="0" i="0" u="none" strike="noStrike" dirty="0">
                        <a:solidFill>
                          <a:schemeClr val="accent6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Financial Analysis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Periodically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Total Operating Cost / Total Operating Revenue (TTM)_PIT</a:t>
                      </a:r>
                    </a:p>
                  </a:txBody>
                  <a:tcPr marL="9525" marR="9525" marT="9525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34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 err="1">
                          <a:solidFill>
                            <a:schemeClr val="accent6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fa_netprofitmargin_ttm</a:t>
                      </a:r>
                      <a:endParaRPr lang="en" sz="1400" b="0" i="0" u="none" strike="noStrike" dirty="0">
                        <a:solidFill>
                          <a:schemeClr val="accent6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Financial Analysis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Periodically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Net Profit Margin (TTM)_PIT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1171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 err="1">
                          <a:solidFill>
                            <a:schemeClr val="accent6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fa_salescashtoor</a:t>
                      </a:r>
                      <a:endParaRPr lang="en" sz="1400" b="0" i="0" u="none" strike="noStrike" dirty="0">
                        <a:solidFill>
                          <a:schemeClr val="accent6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Financial Analysis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chemeClr val="accent6"/>
                          </a:solidFill>
                        </a:rPr>
                        <a:t>Periodically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0" i="0" u="none" strike="noStrike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Cash Received from Sales of Goods and Rendering of Services / Operating </a:t>
                      </a:r>
                      <a:r>
                        <a:rPr lang="en" sz="1400" b="0" i="0" u="none" strike="noStrike" dirty="0" err="1">
                          <a:solidFill>
                            <a:schemeClr val="accent6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Revenue_PIT</a:t>
                      </a:r>
                      <a:endParaRPr lang="en" sz="1400" b="0" i="0" u="none" strike="noStrike" dirty="0">
                        <a:solidFill>
                          <a:schemeClr val="accent6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364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5926204"/>
      </p:ext>
    </p:extLst>
  </p:cSld>
  <p:clrMapOvr>
    <a:masterClrMapping/>
  </p:clrMapOvr>
</p:sld>
</file>

<file path=ppt/theme/theme1.xml><?xml version="1.0" encoding="utf-8"?>
<a:theme xmlns:a="http://schemas.openxmlformats.org/drawingml/2006/main" name="Stock Market Investments Project Proposal by Slidesgo">
  <a:themeElements>
    <a:clrScheme name="Simple Light">
      <a:dk1>
        <a:srgbClr val="F3F3F3"/>
      </a:dk1>
      <a:lt1>
        <a:srgbClr val="0F021B"/>
      </a:lt1>
      <a:dk2>
        <a:srgbClr val="240659"/>
      </a:dk2>
      <a:lt2>
        <a:srgbClr val="7043AD"/>
      </a:lt2>
      <a:accent1>
        <a:srgbClr val="A5C5E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1032</TotalTime>
  <Words>1722</Words>
  <Application>Microsoft Office PowerPoint</Application>
  <PresentationFormat>全屏显示(16:9)</PresentationFormat>
  <Paragraphs>436</Paragraphs>
  <Slides>41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7" baseType="lpstr">
      <vt:lpstr>Anaheim</vt:lpstr>
      <vt:lpstr>-apple-system</vt:lpstr>
      <vt:lpstr>Chakra Petch</vt:lpstr>
      <vt:lpstr>KaTeX_Main</vt:lpstr>
      <vt:lpstr>Menlo</vt:lpstr>
      <vt:lpstr>Phudu</vt:lpstr>
      <vt:lpstr>Phudu SemiBold</vt:lpstr>
      <vt:lpstr>Söhne</vt:lpstr>
      <vt:lpstr>Arial</vt:lpstr>
      <vt:lpstr>Arial Rounded MT Bold</vt:lpstr>
      <vt:lpstr>Bebas Neue</vt:lpstr>
      <vt:lpstr>Cambria Math</vt:lpstr>
      <vt:lpstr>Nunito Light</vt:lpstr>
      <vt:lpstr>Open Sans</vt:lpstr>
      <vt:lpstr>Raleway</vt:lpstr>
      <vt:lpstr>Stock Market Investments Project Proposal by Slidesgo</vt:lpstr>
      <vt:lpstr>Stock Return Prediction  in Machine Learning – Group 7</vt:lpstr>
      <vt:lpstr>Table of contents</vt:lpstr>
      <vt:lpstr>Stocks and Factors</vt:lpstr>
      <vt:lpstr>Stock Selection </vt:lpstr>
      <vt:lpstr>Dataset Introduction</vt:lpstr>
      <vt:lpstr>Factor introduction</vt:lpstr>
      <vt:lpstr>Factor introduction</vt:lpstr>
      <vt:lpstr>PowerPoint 演示文稿</vt:lpstr>
      <vt:lpstr>PowerPoint 演示文稿</vt:lpstr>
      <vt:lpstr>Baseline - APT</vt:lpstr>
      <vt:lpstr>PowerPoint 演示文稿</vt:lpstr>
      <vt:lpstr>Regression Results</vt:lpstr>
      <vt:lpstr>Regularized Linear Models</vt:lpstr>
      <vt:lpstr>PowerPoint 演示文稿</vt:lpstr>
      <vt:lpstr>Bias-Variance Trade-Off in Linear Regression</vt:lpstr>
      <vt:lpstr>PowerPoint 演示文稿</vt:lpstr>
      <vt:lpstr>Coefficients (Ridge)</vt:lpstr>
      <vt:lpstr>Coefficients (Lasso)</vt:lpstr>
      <vt:lpstr>Coefficients (Elastic Net)</vt:lpstr>
      <vt:lpstr>Metrics of Performance</vt:lpstr>
      <vt:lpstr>Tree Models</vt:lpstr>
      <vt:lpstr>Traditional Tree Models</vt:lpstr>
      <vt:lpstr>Ensemble Learning</vt:lpstr>
      <vt:lpstr>Feature Engineering</vt:lpstr>
      <vt:lpstr>Feature Importance</vt:lpstr>
      <vt:lpstr>Deep Learning</vt:lpstr>
      <vt:lpstr>NN</vt:lpstr>
      <vt:lpstr>CNN</vt:lpstr>
      <vt:lpstr>Feature Engineering for CNN</vt:lpstr>
      <vt:lpstr>Metrics of Performance</vt:lpstr>
      <vt:lpstr>Out-sample Test</vt:lpstr>
      <vt:lpstr>How to evaluate the model?  MSE or IC?   —— Out-sample backtesting (2022/1/1-2022/12/31)</vt:lpstr>
      <vt:lpstr>Performance of linear model</vt:lpstr>
      <vt:lpstr>Performance of Machine Learning model</vt:lpstr>
      <vt:lpstr>Max drawdown of models</vt:lpstr>
      <vt:lpstr>Sharpe ratio of models</vt:lpstr>
      <vt:lpstr>Conclusion：Tree v.s. Linear</vt:lpstr>
      <vt:lpstr>Conclusion：Deep learning v.s. Linear</vt:lpstr>
      <vt:lpstr>Machine Learning model in different strategies</vt:lpstr>
      <vt:lpstr>PowerPoint 演示文稿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Market Investments Project PROPOSAL</dc:title>
  <dc:creator>余康齐</dc:creator>
  <cp:lastModifiedBy>Kangqi Yu (SME, 121090735)</cp:lastModifiedBy>
  <cp:revision>63</cp:revision>
  <dcterms:modified xsi:type="dcterms:W3CDTF">2023-12-15T00:40:25Z</dcterms:modified>
</cp:coreProperties>
</file>